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Lst>
  <p:sldSz cy="5143500" cx="9144000"/>
  <p:notesSz cx="6858000" cy="9144000"/>
  <p:embeddedFontLst>
    <p:embeddedFont>
      <p:font typeface="Roboto"/>
      <p:regular r:id="rId40"/>
      <p:bold r:id="rId41"/>
      <p:italic r:id="rId42"/>
      <p:boldItalic r:id="rId43"/>
    </p:embeddedFont>
    <p:embeddedFont>
      <p:font typeface="Nunito"/>
      <p:regular r:id="rId44"/>
      <p:bold r:id="rId45"/>
      <p:italic r:id="rId46"/>
      <p:boldItalic r:id="rId47"/>
    </p:embeddedFont>
    <p:embeddedFont>
      <p:font typeface="Lobster"/>
      <p:regular r:id="rId48"/>
    </p:embeddedFont>
    <p:embeddedFont>
      <p:font typeface="Maven Pro"/>
      <p:regular r:id="rId49"/>
      <p:bold r:id="rId50"/>
    </p:embeddedFont>
    <p:embeddedFont>
      <p:font typeface="Oswald"/>
      <p:regular r:id="rId51"/>
      <p:bold r:id="rId5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CEAE0A7-C36B-451C-A128-AD2BB229CD8F}">
  <a:tblStyle styleId="{FCEAE0A7-C36B-451C-A128-AD2BB229CD8F}"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regular.fntdata"/><Relationship Id="rId42" Type="http://schemas.openxmlformats.org/officeDocument/2006/relationships/font" Target="fonts/Roboto-italic.fntdata"/><Relationship Id="rId41" Type="http://schemas.openxmlformats.org/officeDocument/2006/relationships/font" Target="fonts/Roboto-bold.fntdata"/><Relationship Id="rId44" Type="http://schemas.openxmlformats.org/officeDocument/2006/relationships/font" Target="fonts/Nunito-regular.fntdata"/><Relationship Id="rId43" Type="http://schemas.openxmlformats.org/officeDocument/2006/relationships/font" Target="fonts/Roboto-boldItalic.fntdata"/><Relationship Id="rId46" Type="http://schemas.openxmlformats.org/officeDocument/2006/relationships/font" Target="fonts/Nunito-italic.fntdata"/><Relationship Id="rId45" Type="http://schemas.openxmlformats.org/officeDocument/2006/relationships/font" Target="fonts/Nunito-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font" Target="fonts/Lobster-regular.fntdata"/><Relationship Id="rId47" Type="http://schemas.openxmlformats.org/officeDocument/2006/relationships/font" Target="fonts/Nunito-boldItalic.fntdata"/><Relationship Id="rId49" Type="http://schemas.openxmlformats.org/officeDocument/2006/relationships/font" Target="fonts/MavenPro-regular.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Oswald-regular.fntdata"/><Relationship Id="rId50" Type="http://schemas.openxmlformats.org/officeDocument/2006/relationships/font" Target="fonts/MavenPro-bold.fntdata"/><Relationship Id="rId52" Type="http://schemas.openxmlformats.org/officeDocument/2006/relationships/font" Target="fonts/Oswald-bold.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jpg>
</file>

<file path=ppt/media/image11.jpg>
</file>

<file path=ppt/media/image12.jpg>
</file>

<file path=ppt/media/image13.png>
</file>

<file path=ppt/media/image14.png>
</file>

<file path=ppt/media/image15.png>
</file>

<file path=ppt/media/image16.png>
</file>

<file path=ppt/media/image17.jpg>
</file>

<file path=ppt/media/image18.png>
</file>

<file path=ppt/media/image19.gif>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g>
</file>

<file path=ppt/media/image32.jp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jpg>
</file>

<file path=ppt/media/image45.png>
</file>

<file path=ppt/media/image46.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fortunebusinessinsights.com/industry-reports/meat-substitutes-market-100239" TargetMode="External"/><Relationship Id="rId3" Type="http://schemas.openxmlformats.org/officeDocument/2006/relationships/hyperlink" Target="https://www.nytimes.com/2020/04/17/climate/meat-industry-climate-impact.html" TargetMode="External"/><Relationship Id="rId4" Type="http://schemas.openxmlformats.org/officeDocument/2006/relationships/hyperlink" Target="https://www.marketsandmarkets.com/Market-Reports/plant-based-meat-market-44922705.html" TargetMode="External"/><Relationship Id="rId5" Type="http://schemas.openxmlformats.org/officeDocument/2006/relationships/hyperlink" Target="https://www.bloomberg.com/news/articles/2021-04-16/beyond-meat-bynd-impossible-foods-battle-over-future-of-fake-meat-industry" TargetMode="Externa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e351285135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3" name="Google Shape;363;ge351285135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do people feel about fake meat - one big</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Questions the team hopes to answer with this data: </a:t>
            </a:r>
            <a:endParaRPr/>
          </a:p>
          <a:p>
            <a:pPr indent="-342900" lvl="0" marL="457200" rtl="0" algn="l">
              <a:lnSpc>
                <a:spcPct val="150000"/>
              </a:lnSpc>
              <a:spcBef>
                <a:spcPts val="1600"/>
              </a:spcBef>
              <a:spcAft>
                <a:spcPts val="0"/>
              </a:spcAft>
              <a:buClr>
                <a:srgbClr val="2B2B2B"/>
              </a:buClr>
              <a:buSzPts val="1800"/>
              <a:buFont typeface="Roboto"/>
              <a:buChar char="●"/>
            </a:pPr>
            <a:r>
              <a:rPr lang="en" sz="1400">
                <a:solidFill>
                  <a:srgbClr val="2B2B2B"/>
                </a:solidFill>
                <a:latin typeface="Roboto"/>
                <a:ea typeface="Roboto"/>
                <a:cs typeface="Roboto"/>
                <a:sym typeface="Roboto"/>
              </a:rPr>
              <a:t>Inform store owners about fake-meat products so they can make decisions whether they want to have these products in their store. </a:t>
            </a:r>
            <a:endParaRPr/>
          </a:p>
          <a:p>
            <a:pPr indent="-298450" lvl="0" marL="457200" rtl="0" algn="l">
              <a:spcBef>
                <a:spcPts val="0"/>
              </a:spcBef>
              <a:spcAft>
                <a:spcPts val="0"/>
              </a:spcAft>
              <a:buSzPts val="1100"/>
              <a:buAutoNum type="arabicPeriod"/>
            </a:pPr>
            <a:r>
              <a:rPr lang="en"/>
              <a:t>Did a fakemeat product receive a positive or negative review?</a:t>
            </a:r>
            <a:endParaRPr/>
          </a:p>
          <a:p>
            <a:pPr indent="-298450" lvl="0" marL="457200" rtl="0" algn="l">
              <a:spcBef>
                <a:spcPts val="0"/>
              </a:spcBef>
              <a:spcAft>
                <a:spcPts val="0"/>
              </a:spcAft>
              <a:buSzPts val="1100"/>
              <a:buAutoNum type="arabicPeriod"/>
            </a:pPr>
            <a:r>
              <a:rPr lang="en"/>
              <a:t>What are some keywords that users use frequently when giving positive or negative reviews.</a:t>
            </a:r>
            <a:endParaRPr/>
          </a:p>
          <a:p>
            <a:pPr indent="-298450" lvl="0" marL="457200" rtl="0" algn="l">
              <a:spcBef>
                <a:spcPts val="0"/>
              </a:spcBef>
              <a:spcAft>
                <a:spcPts val="0"/>
              </a:spcAft>
              <a:buSzPts val="1100"/>
              <a:buAutoNum type="arabicPeriod"/>
            </a:pPr>
            <a:r>
              <a:rPr lang="en"/>
              <a:t>Did the price of these fakemeat product change over time?</a:t>
            </a:r>
            <a:endParaRPr/>
          </a:p>
          <a:p>
            <a:pPr indent="-298450" lvl="0" marL="457200" rtl="0" algn="l">
              <a:spcBef>
                <a:spcPts val="0"/>
              </a:spcBef>
              <a:spcAft>
                <a:spcPts val="0"/>
              </a:spcAft>
              <a:buSzPts val="1100"/>
              <a:buAutoNum type="arabicPeriod"/>
            </a:pPr>
            <a:r>
              <a:rPr lang="en"/>
              <a:t>Did the rating of these products change over time?</a:t>
            </a:r>
            <a:endParaRPr/>
          </a:p>
          <a:p>
            <a:pPr indent="0" lvl="0" marL="45720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ge0b2a3ac96_0_7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 name="Google Shape;369;ge0b2a3ac96_0_7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are creating a sentiment analyzer that classifies reviews as positive or negative.</a:t>
            </a:r>
            <a:endParaRPr/>
          </a:p>
          <a:p>
            <a:pPr indent="0" lvl="0" marL="0" rtl="0" algn="l">
              <a:spcBef>
                <a:spcPts val="0"/>
              </a:spcBef>
              <a:spcAft>
                <a:spcPts val="0"/>
              </a:spcAft>
              <a:buNone/>
            </a:pPr>
            <a:r>
              <a:rPr lang="en" sz="1050">
                <a:solidFill>
                  <a:srgbClr val="333333"/>
                </a:solidFill>
                <a:highlight>
                  <a:srgbClr val="FFFFFF"/>
                </a:highlight>
              </a:rPr>
              <a:t>Our dataset is a collection of Amazon reviews that we used to train the model. Amazon reviews may contain any type of lexicon including words that are misspelled, abbreviated, capitalized, contain punctuation, etc. The first step is to normalize this lexicon so that items such as “I’m”, “Im”, “i’m” and “im” are not treated as different words.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 name="Shape 372"/>
        <p:cNvGrpSpPr/>
        <p:nvPr/>
      </p:nvGrpSpPr>
      <p:grpSpPr>
        <a:xfrm>
          <a:off x="0" y="0"/>
          <a:ext cx="0" cy="0"/>
          <a:chOff x="0" y="0"/>
          <a:chExt cx="0" cy="0"/>
        </a:xfrm>
      </p:grpSpPr>
      <p:sp>
        <p:nvSpPr>
          <p:cNvPr id="373" name="Google Shape;373;ge0b2a3ac96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4" name="Google Shape;374;ge0b2a3ac96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50">
                <a:solidFill>
                  <a:srgbClr val="333333"/>
                </a:solidFill>
                <a:highlight>
                  <a:srgbClr val="FFFFFF"/>
                </a:highlight>
              </a:rPr>
              <a:t>We need to split the sentence into a list of words for processing.  We could do something simple like split the sentence at each word space. Tokenizers split words in an intelligent way, so that words with periods, such as “Mr.” are not treated as separate tokens.</a:t>
            </a:r>
            <a:endParaRPr sz="1050">
              <a:solidFill>
                <a:srgbClr val="333333"/>
              </a:solidFill>
              <a:highlight>
                <a:srgbClr val="FFFFFF"/>
              </a:highlight>
            </a:endParaRPr>
          </a:p>
          <a:p>
            <a:pPr indent="0" lvl="0" marL="0" rtl="0" algn="l">
              <a:spcBef>
                <a:spcPts val="0"/>
              </a:spcBef>
              <a:spcAft>
                <a:spcPts val="0"/>
              </a:spcAft>
              <a:buNone/>
            </a:pPr>
            <a:r>
              <a:rPr lang="en" sz="1050">
                <a:solidFill>
                  <a:srgbClr val="333333"/>
                </a:solidFill>
                <a:highlight>
                  <a:srgbClr val="FFFFFF"/>
                </a:highlight>
              </a:rPr>
              <a:t>Normalization</a:t>
            </a:r>
            <a:endParaRPr sz="1050">
              <a:solidFill>
                <a:srgbClr val="333333"/>
              </a:solidFill>
              <a:highlight>
                <a:srgbClr val="FFFFFF"/>
              </a:highlight>
            </a:endParaRPr>
          </a:p>
          <a:p>
            <a:pPr indent="-295275" lvl="0" marL="457200" rtl="0" algn="l">
              <a:lnSpc>
                <a:spcPct val="115000"/>
              </a:lnSpc>
              <a:spcBef>
                <a:spcPts val="0"/>
              </a:spcBef>
              <a:spcAft>
                <a:spcPts val="0"/>
              </a:spcAft>
              <a:buClr>
                <a:srgbClr val="333333"/>
              </a:buClr>
              <a:buSzPts val="1050"/>
              <a:buChar char="●"/>
            </a:pPr>
            <a:r>
              <a:rPr b="1" lang="en" sz="1050">
                <a:solidFill>
                  <a:srgbClr val="333333"/>
                </a:solidFill>
                <a:highlight>
                  <a:srgbClr val="FFFFFF"/>
                </a:highlight>
              </a:rPr>
              <a:t>Casing</a:t>
            </a:r>
            <a:r>
              <a:rPr lang="en" sz="1050">
                <a:solidFill>
                  <a:srgbClr val="333333"/>
                </a:solidFill>
                <a:highlight>
                  <a:srgbClr val="FFFFFF"/>
                </a:highlight>
              </a:rPr>
              <a:t> - The first step was to switch every letter of every token to lowercase, so that tokens such as “The” and “the” would not be treated as separate entries</a:t>
            </a:r>
            <a:endParaRPr sz="1050">
              <a:solidFill>
                <a:srgbClr val="333333"/>
              </a:solidFill>
              <a:highlight>
                <a:srgbClr val="FFFFFF"/>
              </a:highlight>
            </a:endParaRPr>
          </a:p>
          <a:p>
            <a:pPr indent="-295275" lvl="0" marL="457200" rtl="0" algn="l">
              <a:lnSpc>
                <a:spcPct val="115000"/>
              </a:lnSpc>
              <a:spcBef>
                <a:spcPts val="0"/>
              </a:spcBef>
              <a:spcAft>
                <a:spcPts val="0"/>
              </a:spcAft>
              <a:buClr>
                <a:srgbClr val="333333"/>
              </a:buClr>
              <a:buSzPts val="1050"/>
              <a:buChar char="●"/>
            </a:pPr>
            <a:r>
              <a:rPr b="1" lang="en" sz="1050">
                <a:solidFill>
                  <a:srgbClr val="333333"/>
                </a:solidFill>
                <a:highlight>
                  <a:srgbClr val="FFFFFF"/>
                </a:highlight>
              </a:rPr>
              <a:t>Removing Non Alphanumerics</a:t>
            </a:r>
            <a:r>
              <a:rPr lang="en" sz="1050">
                <a:solidFill>
                  <a:srgbClr val="333333"/>
                </a:solidFill>
                <a:highlight>
                  <a:srgbClr val="FFFFFF"/>
                </a:highlight>
              </a:rPr>
              <a:t> - Next all letters that were not alphanumeric were removed to prevent words such as “mr” and “mr.” from being treated as separate tokens</a:t>
            </a:r>
            <a:endParaRPr sz="1050">
              <a:solidFill>
                <a:srgbClr val="333333"/>
              </a:solidFill>
              <a:highlight>
                <a:srgbClr val="FFFFFF"/>
              </a:highlight>
            </a:endParaRPr>
          </a:p>
          <a:p>
            <a:pPr indent="-295275" lvl="0" marL="457200" rtl="0" algn="l">
              <a:lnSpc>
                <a:spcPct val="115000"/>
              </a:lnSpc>
              <a:spcBef>
                <a:spcPts val="0"/>
              </a:spcBef>
              <a:spcAft>
                <a:spcPts val="0"/>
              </a:spcAft>
              <a:buClr>
                <a:srgbClr val="333333"/>
              </a:buClr>
              <a:buSzPts val="1050"/>
              <a:buChar char="●"/>
            </a:pPr>
            <a:r>
              <a:rPr b="1" lang="en" sz="1050">
                <a:solidFill>
                  <a:srgbClr val="333333"/>
                </a:solidFill>
                <a:highlight>
                  <a:srgbClr val="FFFFFF"/>
                </a:highlight>
              </a:rPr>
              <a:t>Length</a:t>
            </a:r>
            <a:r>
              <a:rPr lang="en" sz="1050">
                <a:solidFill>
                  <a:srgbClr val="333333"/>
                </a:solidFill>
                <a:highlight>
                  <a:srgbClr val="FFFFFF"/>
                </a:highlight>
              </a:rPr>
              <a:t> - All tokens that were less than length 2 were also removed</a:t>
            </a:r>
            <a:endParaRPr sz="1050">
              <a:solidFill>
                <a:srgbClr val="333333"/>
              </a:solidFill>
              <a:highlight>
                <a:srgbClr val="FFFFFF"/>
              </a:highlight>
            </a:endParaRPr>
          </a:p>
          <a:p>
            <a:pPr indent="-295275" lvl="0" marL="457200" rtl="0" algn="l">
              <a:lnSpc>
                <a:spcPct val="115000"/>
              </a:lnSpc>
              <a:spcBef>
                <a:spcPts val="0"/>
              </a:spcBef>
              <a:spcAft>
                <a:spcPts val="0"/>
              </a:spcAft>
              <a:buClr>
                <a:srgbClr val="333333"/>
              </a:buClr>
              <a:buSzPts val="1050"/>
              <a:buChar char="●"/>
            </a:pPr>
            <a:r>
              <a:rPr b="1" lang="en" sz="1050">
                <a:solidFill>
                  <a:srgbClr val="333333"/>
                </a:solidFill>
                <a:highlight>
                  <a:srgbClr val="FFFFFF"/>
                </a:highlight>
              </a:rPr>
              <a:t>Stop Words</a:t>
            </a:r>
            <a:r>
              <a:rPr lang="en" sz="1050">
                <a:solidFill>
                  <a:srgbClr val="333333"/>
                </a:solidFill>
                <a:highlight>
                  <a:srgbClr val="FFFFFF"/>
                </a:highlight>
              </a:rPr>
              <a:t> - Stop words were removed</a:t>
            </a:r>
            <a:endParaRPr sz="1050">
              <a:solidFill>
                <a:srgbClr val="333333"/>
              </a:solidFill>
              <a:highlight>
                <a:srgbClr val="FFFFFF"/>
              </a:highlight>
            </a:endParaRPr>
          </a:p>
          <a:p>
            <a:pPr indent="-295275" lvl="0" marL="457200" rtl="0" algn="l">
              <a:lnSpc>
                <a:spcPct val="115000"/>
              </a:lnSpc>
              <a:spcBef>
                <a:spcPts val="0"/>
              </a:spcBef>
              <a:spcAft>
                <a:spcPts val="0"/>
              </a:spcAft>
              <a:buClr>
                <a:srgbClr val="333333"/>
              </a:buClr>
              <a:buSzPts val="1050"/>
              <a:buChar char="●"/>
            </a:pPr>
            <a:r>
              <a:rPr b="1" lang="en" sz="1050">
                <a:solidFill>
                  <a:srgbClr val="333333"/>
                </a:solidFill>
                <a:highlight>
                  <a:srgbClr val="FFFFFF"/>
                </a:highlight>
              </a:rPr>
              <a:t>Lemmatization</a:t>
            </a:r>
            <a:r>
              <a:rPr lang="en" sz="1050">
                <a:solidFill>
                  <a:srgbClr val="333333"/>
                </a:solidFill>
                <a:highlight>
                  <a:srgbClr val="FFFFFF"/>
                </a:highlight>
              </a:rPr>
              <a:t> - All words were lemmatized for greater normalization</a:t>
            </a:r>
            <a:endParaRPr sz="1050">
              <a:solidFill>
                <a:srgbClr val="333333"/>
              </a:solidFill>
              <a:highlight>
                <a:srgbClr val="FFFFFF"/>
              </a:highlight>
            </a:endParaRPr>
          </a:p>
          <a:p>
            <a:pPr indent="0" lvl="0" marL="0" rtl="0" algn="l">
              <a:spcBef>
                <a:spcPts val="800"/>
              </a:spcBef>
              <a:spcAft>
                <a:spcPts val="0"/>
              </a:spcAft>
              <a:buNone/>
            </a:pPr>
            <a:r>
              <a:t/>
            </a:r>
            <a:endParaRPr sz="1050">
              <a:solidFill>
                <a:srgbClr val="333333"/>
              </a:solidFill>
              <a:highlight>
                <a:srgbClr val="FFFFFF"/>
              </a:highlight>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 name="Shape 379"/>
        <p:cNvGrpSpPr/>
        <p:nvPr/>
      </p:nvGrpSpPr>
      <p:grpSpPr>
        <a:xfrm>
          <a:off x="0" y="0"/>
          <a:ext cx="0" cy="0"/>
          <a:chOff x="0" y="0"/>
          <a:chExt cx="0" cy="0"/>
        </a:xfrm>
      </p:grpSpPr>
      <p:sp>
        <p:nvSpPr>
          <p:cNvPr id="380" name="Google Shape;380;ge3a1cb4c0b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1" name="Google Shape;381;ge3a1cb4c0b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50">
                <a:solidFill>
                  <a:srgbClr val="333333"/>
                </a:solidFill>
                <a:highlight>
                  <a:srgbClr val="FFFFFF"/>
                </a:highlight>
              </a:rPr>
              <a:t>Stop words are words that do not add a lot of meaning to the text such as “the”, “it”, “as” and “about”.  Stop </a:t>
            </a:r>
            <a:r>
              <a:rPr lang="en" sz="1050">
                <a:solidFill>
                  <a:srgbClr val="333333"/>
                </a:solidFill>
                <a:highlight>
                  <a:srgbClr val="FFFFFF"/>
                </a:highlight>
              </a:rPr>
              <a:t>words</a:t>
            </a:r>
            <a:r>
              <a:rPr lang="en" sz="1050">
                <a:solidFill>
                  <a:srgbClr val="333333"/>
                </a:solidFill>
                <a:highlight>
                  <a:srgbClr val="FFFFFF"/>
                </a:highlight>
              </a:rPr>
              <a:t> were removed.</a:t>
            </a:r>
            <a:endParaRPr sz="1050">
              <a:solidFill>
                <a:srgbClr val="333333"/>
              </a:solidFill>
              <a:highlight>
                <a:srgbClr val="FFFFFF"/>
              </a:highlight>
            </a:endParaRPr>
          </a:p>
          <a:p>
            <a:pPr indent="0" lvl="0" marL="0" rtl="0" algn="l">
              <a:spcBef>
                <a:spcPts val="0"/>
              </a:spcBef>
              <a:spcAft>
                <a:spcPts val="0"/>
              </a:spcAft>
              <a:buNone/>
            </a:pPr>
            <a:r>
              <a:rPr lang="en" sz="1050">
                <a:solidFill>
                  <a:srgbClr val="333333"/>
                </a:solidFill>
                <a:highlight>
                  <a:srgbClr val="FFFFFF"/>
                </a:highlight>
              </a:rPr>
              <a:t>The same word may come in many forms, such as: “eat”, “ate”, “eaten”, etc. All of these words can be normalized to what are called lemmas so that they are not treated as separate tokens, but as the same token.</a:t>
            </a:r>
            <a:endParaRPr sz="1050">
              <a:solidFill>
                <a:srgbClr val="333333"/>
              </a:solidFill>
              <a:highlight>
                <a:srgbClr val="FFFFFF"/>
              </a:highlight>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ge3a1cb4c0b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8" name="Google Shape;388;ge3a1cb4c0b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Next, we need to create the labeled data.  We used only the five star reviews as positive and the one star as negative.  There were many more positive than negative reviews, so we used only 1000 of each to eliminate bias in the model.  We used monograms which means each word is treated separately and word order is not taken into account.  We then turned each review into a vector (a python dictionary) of the 3000 most common words in all of the </a:t>
            </a:r>
            <a:r>
              <a:rPr lang="en"/>
              <a:t>reviews.  This dictionary stores the presence or absence of each of the 3000 most common words in all of the reviews.</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ge3a1cb4c0b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5" name="Google Shape;395;ge3a1cb4c0b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are the top fifteen most informative features along with whether they are positive or negative and the percentage of how telling they are.</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 name="Shape 399"/>
        <p:cNvGrpSpPr/>
        <p:nvPr/>
      </p:nvGrpSpPr>
      <p:grpSpPr>
        <a:xfrm>
          <a:off x="0" y="0"/>
          <a:ext cx="0" cy="0"/>
          <a:chOff x="0" y="0"/>
          <a:chExt cx="0" cy="0"/>
        </a:xfrm>
      </p:grpSpPr>
      <p:sp>
        <p:nvSpPr>
          <p:cNvPr id="400" name="Google Shape;400;ge0b2a3ac96_0_7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1" name="Google Shape;401;ge0b2a3ac96_0_7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Tiffany - introduction</a:t>
            </a:r>
            <a:endParaRPr/>
          </a:p>
          <a:p>
            <a:pPr indent="0" lvl="0" marL="0" rtl="0" algn="l">
              <a:spcBef>
                <a:spcPts val="0"/>
              </a:spcBef>
              <a:spcAft>
                <a:spcPts val="0"/>
              </a:spcAft>
              <a:buNone/>
            </a:pPr>
            <a:r>
              <a:rPr lang="en"/>
              <a:t>To create visualizations in Tableau, we scraped amazon for reviews and ratings of 5 fake meat brands.  Using over 1,000 reviews we were able to analyze various aspects of the data.  Jose will explain in detail.</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ge292d2a4d3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6" name="Google Shape;406;ge292d2a4d3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An average of 3 products per brand were included in the analysis.</a:t>
            </a:r>
            <a:endParaRPr sz="1300"/>
          </a:p>
          <a:p>
            <a:pPr indent="0" lvl="0" marL="0" rtl="0" algn="l">
              <a:spcBef>
                <a:spcPts val="0"/>
              </a:spcBef>
              <a:spcAft>
                <a:spcPts val="0"/>
              </a:spcAft>
              <a:buNone/>
            </a:pPr>
            <a:r>
              <a:rPr lang="en" sz="1300"/>
              <a:t>Rating on right is colored per brand.</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lang="en" sz="1300"/>
              <a:t>RATINGS ARE INCORRECT - NEED TO RECALCULATE FROM FULL DATASET</a:t>
            </a:r>
            <a:endParaRPr sz="1300"/>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 name="Shape 417"/>
        <p:cNvGrpSpPr/>
        <p:nvPr/>
      </p:nvGrpSpPr>
      <p:grpSpPr>
        <a:xfrm>
          <a:off x="0" y="0"/>
          <a:ext cx="0" cy="0"/>
          <a:chOff x="0" y="0"/>
          <a:chExt cx="0" cy="0"/>
        </a:xfrm>
      </p:grpSpPr>
      <p:sp>
        <p:nvSpPr>
          <p:cNvPr id="418" name="Google Shape;418;ge180c02528_0_2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9" name="Google Shape;419;ge180c02528_0_2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Two word clouds to show the 10 most frequent words used in positive (blue circles) and negative reviews (red circles).  </a:t>
            </a:r>
            <a:endParaRPr sz="1300"/>
          </a:p>
          <a:p>
            <a:pPr indent="0" lvl="0" marL="0" rtl="0" algn="l">
              <a:spcBef>
                <a:spcPts val="0"/>
              </a:spcBef>
              <a:spcAft>
                <a:spcPts val="0"/>
              </a:spcAft>
              <a:buNone/>
            </a:pPr>
            <a:r>
              <a:rPr lang="en" sz="1300"/>
              <a:t>Area of circle is proportional to the frequency that the word appeared in the reviews (normalized per sentiment).</a:t>
            </a:r>
            <a:endParaRPr sz="1300"/>
          </a:p>
          <a:p>
            <a:pPr indent="0" lvl="0" marL="0" rtl="0" algn="l">
              <a:spcBef>
                <a:spcPts val="0"/>
              </a:spcBef>
              <a:spcAft>
                <a:spcPts val="0"/>
              </a:spcAft>
              <a:buNone/>
            </a:pPr>
            <a:r>
              <a:rPr lang="en" sz="1300"/>
              <a:t>Stars indicate words that are only used in one sentiment review (positive or negative).  </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lang="en" sz="1300"/>
              <a:t>This view allows a stakeholder to associate keywords that define a brand with positive and negative reviews.  By doing so, the store owner is afforded a comparison between positive and negative “traits” per brand (as shown here) or positive/negative traits for a brand comparison.</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lang="en" sz="1300">
                <a:solidFill>
                  <a:schemeClr val="dk1"/>
                </a:solidFill>
              </a:rPr>
              <a:t>Starred words indicate words  with high frequency in a sentiment review and that do not show up in high frequency on the opposite sentiment review.</a:t>
            </a:r>
            <a:endParaRPr sz="1500"/>
          </a:p>
          <a:p>
            <a:pPr indent="0" lvl="0" marL="0" rtl="0" algn="l">
              <a:spcBef>
                <a:spcPts val="0"/>
              </a:spcBef>
              <a:spcAft>
                <a:spcPts val="0"/>
              </a:spcAft>
              <a:buNone/>
            </a:pPr>
            <a:r>
              <a:t/>
            </a:r>
            <a:endParaRPr/>
          </a:p>
          <a:p>
            <a:pPr indent="0" lvl="0" marL="0" rtl="0" algn="l">
              <a:spcBef>
                <a:spcPts val="0"/>
              </a:spcBef>
              <a:spcAft>
                <a:spcPts val="0"/>
              </a:spcAft>
              <a:buNone/>
            </a:pPr>
            <a:r>
              <a:rPr lang="en" u="sng"/>
              <a:t>Process:</a:t>
            </a:r>
            <a:endParaRPr u="sng"/>
          </a:p>
          <a:p>
            <a:pPr indent="0" lvl="0" marL="0" rtl="0" algn="l">
              <a:spcBef>
                <a:spcPts val="0"/>
              </a:spcBef>
              <a:spcAft>
                <a:spcPts val="0"/>
              </a:spcAft>
              <a:buNone/>
            </a:pPr>
            <a:r>
              <a:rPr lang="en"/>
              <a:t>Created word cloud by taking text of reviews in csv format - 1000 total reviews (200 per brand, 40 by product per brand) - note that there were 870 positive reviews and only 130 negative reviews - and converting text to columns.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Then filtered out CSV file to only contain 1) reviews with ratings of 1 or 2 (negative reviews) and 2) reviews with ratings of 4 or 5 (positive reviews) to create two new CSV files.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Next each csv file was saved as unicode text and imported as a data source into tableau.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Stop words were filtered out using a list of words taken from: </a:t>
            </a:r>
            <a:r>
              <a:rPr lang="en"/>
              <a:t>http://xpo6.com/list-of-english-stop-words/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Then a filter was applied to only show the top 10 most frequent words for each brand.</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ge180c02528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3" name="Google Shape;443;ge180c02528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Info on how often a keyword (top 10 from all reviews) is used in a review of a product of a brand - brand to brand comparison.  E.g. out of total number of times that “flavor” was used in positive reviews for all brands (100%), 36% of those instances were found in reviews of Beyond meat products.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sz="1300" u="sng"/>
              <a:t>This view allows the store owner to perceive how each reviewer associates a keyword in a POSITIVE review with a certain brand.</a:t>
            </a:r>
            <a:endParaRPr sz="1300" u="sng"/>
          </a:p>
          <a:p>
            <a:pPr indent="0" lvl="0" marL="0" rtl="0" algn="l">
              <a:spcBef>
                <a:spcPts val="0"/>
              </a:spcBef>
              <a:spcAft>
                <a:spcPts val="0"/>
              </a:spcAft>
              <a:buNone/>
            </a:pPr>
            <a:r>
              <a:t/>
            </a:r>
            <a:endParaRPr/>
          </a:p>
          <a:p>
            <a:pPr indent="0" lvl="0" marL="0" rtl="0" algn="l">
              <a:spcBef>
                <a:spcPts val="0"/>
              </a:spcBef>
              <a:spcAft>
                <a:spcPts val="0"/>
              </a:spcAft>
              <a:buNone/>
            </a:pPr>
            <a:r>
              <a:rPr lang="en"/>
              <a:t>The bordered cells indicate the brand for which that particular word was used with the highest frequency.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Cells are colored from light blue (low frequency) to dark blue (high frequency) according to percent observed down a column.</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e0b2a3ac96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e0b2a3ac96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1500"/>
              </a:spcBef>
              <a:spcAft>
                <a:spcPts val="0"/>
              </a:spcAft>
              <a:buNone/>
            </a:pPr>
            <a:r>
              <a:rPr b="1" i="1" lang="en" sz="1800">
                <a:solidFill>
                  <a:srgbClr val="2B2B2B"/>
                </a:solidFill>
                <a:latin typeface="Roboto"/>
                <a:ea typeface="Roboto"/>
                <a:cs typeface="Roboto"/>
                <a:sym typeface="Roboto"/>
              </a:rPr>
              <a:t>Tiffany</a:t>
            </a:r>
            <a:endParaRPr b="1" i="1" sz="1800">
              <a:solidFill>
                <a:srgbClr val="2B2B2B"/>
              </a:solidFill>
              <a:latin typeface="Roboto"/>
              <a:ea typeface="Roboto"/>
              <a:cs typeface="Roboto"/>
              <a:sym typeface="Roboto"/>
            </a:endParaRPr>
          </a:p>
          <a:p>
            <a:pPr indent="0" lvl="0" marL="0" rtl="0" algn="l">
              <a:lnSpc>
                <a:spcPct val="115000"/>
              </a:lnSpc>
              <a:spcBef>
                <a:spcPts val="1200"/>
              </a:spcBef>
              <a:spcAft>
                <a:spcPts val="0"/>
              </a:spcAft>
              <a:buClr>
                <a:schemeClr val="dk1"/>
              </a:buClr>
              <a:buSzPts val="1100"/>
              <a:buFont typeface="Arial"/>
              <a:buNone/>
            </a:pPr>
            <a:r>
              <a:rPr lang="en" sz="1800">
                <a:solidFill>
                  <a:schemeClr val="dk1"/>
                </a:solidFill>
              </a:rPr>
              <a:t>Good evening everyone. Tonight we are going to answer the question of “Where’s the beef?”</a:t>
            </a:r>
            <a:endParaRPr sz="18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1800">
                <a:solidFill>
                  <a:schemeClr val="dk1"/>
                </a:solidFill>
              </a:rPr>
              <a:t>Meat substitutes are emerging options for food security, food safety, and sustainability</a:t>
            </a:r>
            <a:endParaRPr sz="18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1800">
                <a:solidFill>
                  <a:schemeClr val="dk1"/>
                </a:solidFill>
              </a:rPr>
              <a:t>Per Fortune Business Insights, the global population is projected to reach 9.8 billion in 2050; it is not feasible to sustain such an enormous population on animal meat alone</a:t>
            </a:r>
            <a:r>
              <a:rPr lang="en" sz="800">
                <a:solidFill>
                  <a:schemeClr val="dk1"/>
                </a:solidFill>
              </a:rPr>
              <a:t>.(</a:t>
            </a:r>
            <a:r>
              <a:rPr lang="en" sz="800" u="sng">
                <a:solidFill>
                  <a:schemeClr val="hlink"/>
                </a:solidFill>
                <a:hlinkClick r:id="rId2"/>
              </a:rPr>
              <a:t>https://www.fortunebusinessinsights.com/industry-reports/meat-substitutes-market-100239</a:t>
            </a:r>
            <a:r>
              <a:rPr lang="en" sz="800">
                <a:solidFill>
                  <a:schemeClr val="dk1"/>
                </a:solidFill>
              </a:rPr>
              <a:t>)</a:t>
            </a:r>
            <a:endParaRPr sz="8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1800">
                <a:solidFill>
                  <a:schemeClr val="dk1"/>
                </a:solidFill>
                <a:highlight>
                  <a:srgbClr val="FFFFFF"/>
                </a:highlight>
              </a:rPr>
              <a:t>One of the most significant wake up calls is related to the pandemic.  According to the NYT, </a:t>
            </a:r>
            <a:r>
              <a:rPr lang="en" sz="1800">
                <a:solidFill>
                  <a:srgbClr val="333333"/>
                </a:solidFill>
                <a:highlight>
                  <a:srgbClr val="FFFFFF"/>
                </a:highlight>
              </a:rPr>
              <a:t>farmers and ranchers who supply the nation with meat products were confronted with several crises at once: for example, during 2020, large processing plants shut down as workers fell ill as a result of COVID, and many producers were already strained by the trade war with China.</a:t>
            </a:r>
            <a:endParaRPr sz="1800">
              <a:solidFill>
                <a:srgbClr val="333333"/>
              </a:solidFill>
              <a:highlight>
                <a:srgbClr val="FFFFFF"/>
              </a:highlight>
            </a:endParaRPr>
          </a:p>
          <a:p>
            <a:pPr indent="0" lvl="0" marL="139700" marR="139700" rtl="0" algn="l">
              <a:lnSpc>
                <a:spcPct val="115000"/>
              </a:lnSpc>
              <a:spcBef>
                <a:spcPts val="1200"/>
              </a:spcBef>
              <a:spcAft>
                <a:spcPts val="0"/>
              </a:spcAft>
              <a:buClr>
                <a:schemeClr val="dk1"/>
              </a:buClr>
              <a:buSzPts val="1100"/>
              <a:buFont typeface="Arial"/>
              <a:buNone/>
            </a:pPr>
            <a:r>
              <a:rPr lang="en" sz="1800">
                <a:solidFill>
                  <a:srgbClr val="333333"/>
                </a:solidFill>
                <a:highlight>
                  <a:srgbClr val="FFFFFF"/>
                </a:highlight>
              </a:rPr>
              <a:t>A larger concern is around global warming; the meat business has been under growing scrutiny in recent years for its climate change consequences, with scientists and environmentalists urging Americans to eat less meat.  </a:t>
            </a:r>
            <a:r>
              <a:rPr lang="en" sz="800">
                <a:solidFill>
                  <a:srgbClr val="333333"/>
                </a:solidFill>
                <a:highlight>
                  <a:srgbClr val="FFFFFF"/>
                </a:highlight>
              </a:rPr>
              <a:t>(</a:t>
            </a:r>
            <a:r>
              <a:rPr b="1" i="1" lang="en" sz="800" u="sng">
                <a:solidFill>
                  <a:schemeClr val="hlink"/>
                </a:solidFill>
                <a:highlight>
                  <a:srgbClr val="FFFFFF"/>
                </a:highlight>
                <a:hlinkClick r:id="rId3"/>
              </a:rPr>
              <a:t>https://www.nytimes.com/2020/04/17/climate/meat-industry-climate-impact.html</a:t>
            </a:r>
            <a:r>
              <a:rPr b="1" i="1" lang="en" sz="800">
                <a:solidFill>
                  <a:srgbClr val="2B2B2B"/>
                </a:solidFill>
                <a:highlight>
                  <a:srgbClr val="FFFFFF"/>
                </a:highlight>
              </a:rPr>
              <a:t>)</a:t>
            </a:r>
            <a:endParaRPr b="1" i="1" sz="800">
              <a:solidFill>
                <a:srgbClr val="2B2B2B"/>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rPr lang="en" sz="1800">
                <a:solidFill>
                  <a:srgbClr val="153043"/>
                </a:solidFill>
                <a:highlight>
                  <a:srgbClr val="FFFFFF"/>
                </a:highlight>
              </a:rPr>
              <a:t>The plant-based meat market was estimated to be valued at $4.3 billion in 2020. </a:t>
            </a:r>
            <a:r>
              <a:rPr lang="en" sz="800">
                <a:solidFill>
                  <a:srgbClr val="153043"/>
                </a:solidFill>
                <a:highlight>
                  <a:srgbClr val="FFFFFF"/>
                </a:highlight>
              </a:rPr>
              <a:t>(</a:t>
            </a:r>
            <a:r>
              <a:rPr b="1" i="1" lang="en" sz="800" u="sng">
                <a:solidFill>
                  <a:schemeClr val="hlink"/>
                </a:solidFill>
                <a:highlight>
                  <a:srgbClr val="FFFFFF"/>
                </a:highlight>
                <a:hlinkClick r:id="rId4"/>
              </a:rPr>
              <a:t>https://www.marketsandmarkets.com/Market-Reports/plant-based-meat-market-44922705.html</a:t>
            </a:r>
            <a:r>
              <a:rPr b="1" i="1" lang="en" sz="800">
                <a:solidFill>
                  <a:srgbClr val="2B2B2B"/>
                </a:solidFill>
                <a:highlight>
                  <a:srgbClr val="FFFFFF"/>
                </a:highlight>
              </a:rPr>
              <a:t>)  </a:t>
            </a:r>
            <a:r>
              <a:rPr lang="en" sz="1800">
                <a:solidFill>
                  <a:srgbClr val="2B2B2B"/>
                </a:solidFill>
                <a:highlight>
                  <a:srgbClr val="FFFFFF"/>
                </a:highlight>
              </a:rPr>
              <a:t>And </a:t>
            </a:r>
            <a:r>
              <a:rPr lang="en" sz="1800">
                <a:solidFill>
                  <a:schemeClr val="dk1"/>
                </a:solidFill>
                <a:highlight>
                  <a:srgbClr val="FFFFFF"/>
                </a:highlight>
              </a:rPr>
              <a:t>could be a $450 billion market by 2040. </a:t>
            </a:r>
            <a:r>
              <a:rPr lang="en" sz="800">
                <a:solidFill>
                  <a:schemeClr val="dk1"/>
                </a:solidFill>
                <a:highlight>
                  <a:srgbClr val="FFFFFF"/>
                </a:highlight>
              </a:rPr>
              <a:t>(</a:t>
            </a:r>
            <a:r>
              <a:rPr lang="en" sz="800" u="sng">
                <a:solidFill>
                  <a:schemeClr val="hlink"/>
                </a:solidFill>
                <a:highlight>
                  <a:srgbClr val="FFFFFF"/>
                </a:highlight>
                <a:hlinkClick r:id="rId5"/>
              </a:rPr>
              <a:t>https://www.bloomberg.com/news/articles/2021-04-16/beyond-meat-bynd-impossible-foods-battle-over-future-of-fake-meat-industry</a:t>
            </a:r>
            <a:r>
              <a:rPr lang="en" sz="1800">
                <a:solidFill>
                  <a:schemeClr val="dk1"/>
                </a:solidFill>
                <a:highlight>
                  <a:srgbClr val="FFFFFF"/>
                </a:highlight>
              </a:rPr>
              <a:t>)   </a:t>
            </a:r>
            <a:r>
              <a:rPr b="1" i="1" lang="en" sz="1800">
                <a:solidFill>
                  <a:srgbClr val="2B2B2B"/>
                </a:solidFill>
                <a:highlight>
                  <a:srgbClr val="FFFFFF"/>
                </a:highlight>
              </a:rPr>
              <a:t>OVERVIEW</a:t>
            </a:r>
            <a:endParaRPr b="1" i="1" sz="1800">
              <a:solidFill>
                <a:srgbClr val="2B2B2B"/>
              </a:solidFill>
              <a:highlight>
                <a:srgbClr val="FFFFFF"/>
              </a:highlight>
            </a:endParaRPr>
          </a:p>
          <a:p>
            <a:pPr indent="0" lvl="0" marL="0" rtl="0" algn="l">
              <a:lnSpc>
                <a:spcPct val="115000"/>
              </a:lnSpc>
              <a:spcBef>
                <a:spcPts val="1500"/>
              </a:spcBef>
              <a:spcAft>
                <a:spcPts val="0"/>
              </a:spcAft>
              <a:buClr>
                <a:schemeClr val="dk1"/>
              </a:buClr>
              <a:buSzPts val="1100"/>
              <a:buFont typeface="Arial"/>
              <a:buNone/>
            </a:pPr>
            <a:r>
              <a:rPr lang="en" sz="1800">
                <a:solidFill>
                  <a:srgbClr val="2B2B2B"/>
                </a:solidFill>
              </a:rPr>
              <a:t>The fake meat industry has recently experienced a dramatic shift in positive user sentiment. We wanted to explore this concept to ultimately provide stakeholders with the information and tools to assist them in determining which artificial meat brand to sell.</a:t>
            </a:r>
            <a:r>
              <a:rPr lang="en">
                <a:solidFill>
                  <a:schemeClr val="dk1"/>
                </a:solidFill>
              </a:rPr>
              <a:t> </a:t>
            </a:r>
            <a:endParaRPr>
              <a:solidFill>
                <a:schemeClr val="dk1"/>
              </a:solidFill>
            </a:endParaRPr>
          </a:p>
          <a:p>
            <a:pPr indent="0" lvl="0" marL="0" rtl="0" algn="l">
              <a:lnSpc>
                <a:spcPct val="115000"/>
              </a:lnSpc>
              <a:spcBef>
                <a:spcPts val="1500"/>
              </a:spcBef>
              <a:spcAft>
                <a:spcPts val="0"/>
              </a:spcAft>
              <a:buClr>
                <a:schemeClr val="dk1"/>
              </a:buClr>
              <a:buSzPts val="1100"/>
              <a:buFont typeface="Arial"/>
              <a:buNone/>
            </a:pPr>
            <a:r>
              <a:rPr lang="en" sz="1800">
                <a:solidFill>
                  <a:srgbClr val="2B2B2B"/>
                </a:solidFill>
              </a:rPr>
              <a:t>We feel passionately about the subject and hope that our efforts will aid in increasing the awareness and sales of artificial meat products.</a:t>
            </a:r>
            <a:endParaRPr sz="1800">
              <a:solidFill>
                <a:srgbClr val="2B2B2B"/>
              </a:solidFill>
            </a:endParaRPr>
          </a:p>
          <a:p>
            <a:pPr indent="0" lvl="0" marL="0" rtl="0" algn="l">
              <a:spcBef>
                <a:spcPts val="1500"/>
              </a:spcBef>
              <a:spcAft>
                <a:spcPts val="1100"/>
              </a:spcAft>
              <a:buNone/>
            </a:pPr>
            <a:r>
              <a:t/>
            </a:r>
            <a:endParaRPr b="1" i="1" sz="1800">
              <a:solidFill>
                <a:srgbClr val="2B2B2B"/>
              </a:solidFill>
              <a:latin typeface="Roboto"/>
              <a:ea typeface="Roboto"/>
              <a:cs typeface="Roboto"/>
              <a:sym typeface="Roboto"/>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ge180c02528_0_2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7" name="Google Shape;467;ge180c02528_0_2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2" name="Shape 472"/>
        <p:cNvGrpSpPr/>
        <p:nvPr/>
      </p:nvGrpSpPr>
      <p:grpSpPr>
        <a:xfrm>
          <a:off x="0" y="0"/>
          <a:ext cx="0" cy="0"/>
          <a:chOff x="0" y="0"/>
          <a:chExt cx="0" cy="0"/>
        </a:xfrm>
      </p:grpSpPr>
      <p:sp>
        <p:nvSpPr>
          <p:cNvPr id="473" name="Google Shape;473;ge0b2a3ac96_0_7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4" name="Google Shape;474;ge0b2a3ac96_0_7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Tiffany</a:t>
            </a:r>
            <a:endParaRPr/>
          </a:p>
          <a:p>
            <a:pPr indent="0" lvl="0" marL="0" rtl="0" algn="l">
              <a:lnSpc>
                <a:spcPct val="115000"/>
              </a:lnSpc>
              <a:spcBef>
                <a:spcPts val="1200"/>
              </a:spcBef>
              <a:spcAft>
                <a:spcPts val="0"/>
              </a:spcAft>
              <a:buClr>
                <a:schemeClr val="dk1"/>
              </a:buClr>
              <a:buSzPts val="1100"/>
              <a:buFont typeface="Arial"/>
              <a:buNone/>
            </a:pPr>
            <a:r>
              <a:rPr b="1" lang="en" sz="1800">
                <a:solidFill>
                  <a:schemeClr val="dk1"/>
                </a:solidFill>
              </a:rPr>
              <a:t>RESULTS</a:t>
            </a:r>
            <a:endParaRPr b="1" sz="18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1800">
                <a:solidFill>
                  <a:schemeClr val="dk1"/>
                </a:solidFill>
              </a:rPr>
              <a:t>In conclusion, our hope is to facilitate increased sales of artificial meat products by way of empowering store owners in their decision making process of which products/brands to sell.</a:t>
            </a:r>
            <a:endParaRPr sz="1800">
              <a:solidFill>
                <a:schemeClr val="dk1"/>
              </a:solidFill>
            </a:endParaRPr>
          </a:p>
          <a:p>
            <a:pPr indent="0" lvl="0" marL="38100" rtl="0" algn="l">
              <a:lnSpc>
                <a:spcPct val="115000"/>
              </a:lnSpc>
              <a:spcBef>
                <a:spcPts val="1200"/>
              </a:spcBef>
              <a:spcAft>
                <a:spcPts val="0"/>
              </a:spcAft>
              <a:buClr>
                <a:schemeClr val="dk1"/>
              </a:buClr>
              <a:buSzPts val="1100"/>
              <a:buFont typeface="Arial"/>
              <a:buNone/>
            </a:pPr>
            <a:r>
              <a:rPr lang="en" sz="1800">
                <a:solidFill>
                  <a:srgbClr val="424242"/>
                </a:solidFill>
              </a:rPr>
              <a:t>Our ML model predicts the sentiment of user entered reviews with approximately 82% accuracy.  We have seen a range of 80-84% depending on which data is used to train the model.</a:t>
            </a:r>
            <a:endParaRPr sz="1800">
              <a:solidFill>
                <a:srgbClr val="424242"/>
              </a:solidFill>
            </a:endParaRPr>
          </a:p>
          <a:p>
            <a:pPr indent="0" lvl="0" marL="38100" rtl="0" algn="l">
              <a:lnSpc>
                <a:spcPct val="115000"/>
              </a:lnSpc>
              <a:spcBef>
                <a:spcPts val="0"/>
              </a:spcBef>
              <a:spcAft>
                <a:spcPts val="0"/>
              </a:spcAft>
              <a:buClr>
                <a:schemeClr val="dk1"/>
              </a:buClr>
              <a:buSzPts val="1100"/>
              <a:buFont typeface="Arial"/>
              <a:buNone/>
            </a:pPr>
            <a:r>
              <a:rPr lang="en" sz="1800">
                <a:solidFill>
                  <a:srgbClr val="424242"/>
                </a:solidFill>
              </a:rPr>
              <a:t> </a:t>
            </a:r>
            <a:endParaRPr sz="1800">
              <a:solidFill>
                <a:srgbClr val="424242"/>
              </a:solidFill>
            </a:endParaRPr>
          </a:p>
          <a:p>
            <a:pPr indent="0" lvl="0" marL="38100" rtl="0" algn="l">
              <a:lnSpc>
                <a:spcPct val="115000"/>
              </a:lnSpc>
              <a:spcBef>
                <a:spcPts val="0"/>
              </a:spcBef>
              <a:spcAft>
                <a:spcPts val="0"/>
              </a:spcAft>
              <a:buClr>
                <a:schemeClr val="dk1"/>
              </a:buClr>
              <a:buSzPts val="1100"/>
              <a:buFont typeface="Arial"/>
              <a:buNone/>
            </a:pPr>
            <a:r>
              <a:rPr lang="en" sz="1800">
                <a:solidFill>
                  <a:srgbClr val="1D1C1D"/>
                </a:solidFill>
                <a:highlight>
                  <a:srgbClr val="F8F8F8"/>
                </a:highlight>
              </a:rPr>
              <a:t>Also, through use of our interactive website, stakeholders have the ability to understand customer sentiment upon testing reviews.</a:t>
            </a:r>
            <a:endParaRPr sz="1800">
              <a:solidFill>
                <a:srgbClr val="1D1C1D"/>
              </a:solidFill>
              <a:highlight>
                <a:srgbClr val="F8F8F8"/>
              </a:highlight>
            </a:endParaRPr>
          </a:p>
          <a:p>
            <a:pPr indent="0" lvl="0" marL="38100" rtl="0" algn="l">
              <a:lnSpc>
                <a:spcPct val="115000"/>
              </a:lnSpc>
              <a:spcBef>
                <a:spcPts val="1200"/>
              </a:spcBef>
              <a:spcAft>
                <a:spcPts val="0"/>
              </a:spcAft>
              <a:buClr>
                <a:schemeClr val="dk1"/>
              </a:buClr>
              <a:buSzPts val="1100"/>
              <a:buFont typeface="Arial"/>
              <a:buNone/>
            </a:pPr>
            <a:r>
              <a:rPr lang="en" sz="1800">
                <a:solidFill>
                  <a:srgbClr val="1D1C1D"/>
                </a:solidFill>
                <a:highlight>
                  <a:srgbClr val="F8F8F8"/>
                </a:highlight>
              </a:rPr>
              <a:t>Finally, from the word clouds and the table analysis of the reviews, the stakeholder will be able to associate specific product description words with the respective brand. This allows for a deeper understanding of how customers choose to comment about a specific product</a:t>
            </a:r>
            <a:r>
              <a:rPr lang="en">
                <a:solidFill>
                  <a:schemeClr val="dk1"/>
                </a:solidFill>
              </a:rPr>
              <a:t> and brand.</a:t>
            </a:r>
            <a:endParaRPr>
              <a:solidFill>
                <a:schemeClr val="dk1"/>
              </a:solidFill>
            </a:endParaRPr>
          </a:p>
          <a:p>
            <a:pPr indent="0" lvl="0" marL="38100" rtl="0" algn="l">
              <a:lnSpc>
                <a:spcPct val="115000"/>
              </a:lnSpc>
              <a:spcBef>
                <a:spcPts val="1200"/>
              </a:spcBef>
              <a:spcAft>
                <a:spcPts val="0"/>
              </a:spcAft>
              <a:buClr>
                <a:schemeClr val="dk1"/>
              </a:buClr>
              <a:buSzPts val="1100"/>
              <a:buFont typeface="Arial"/>
              <a:buNone/>
            </a:pPr>
            <a:r>
              <a:rPr b="1" lang="en" sz="1800">
                <a:solidFill>
                  <a:schemeClr val="dk1"/>
                </a:solidFill>
              </a:rPr>
              <a:t>LIMITATIONS</a:t>
            </a:r>
            <a:endParaRPr b="1" sz="1800">
              <a:solidFill>
                <a:schemeClr val="dk1"/>
              </a:solidFill>
            </a:endParaRPr>
          </a:p>
          <a:p>
            <a:pPr indent="0" lvl="0" marL="457200" rtl="0" algn="l">
              <a:lnSpc>
                <a:spcPct val="115000"/>
              </a:lnSpc>
              <a:spcBef>
                <a:spcPts val="1200"/>
              </a:spcBef>
              <a:spcAft>
                <a:spcPts val="0"/>
              </a:spcAft>
              <a:buClr>
                <a:schemeClr val="dk1"/>
              </a:buClr>
              <a:buSzPts val="1100"/>
              <a:buFont typeface="Arial"/>
              <a:buNone/>
            </a:pPr>
            <a:r>
              <a:rPr lang="en" sz="1000">
                <a:solidFill>
                  <a:srgbClr val="424242"/>
                </a:solidFill>
              </a:rPr>
              <a:t>·</a:t>
            </a:r>
            <a:r>
              <a:rPr lang="en" sz="700">
                <a:solidFill>
                  <a:srgbClr val="424242"/>
                </a:solidFill>
                <a:latin typeface="Times New Roman"/>
                <a:ea typeface="Times New Roman"/>
                <a:cs typeface="Times New Roman"/>
                <a:sym typeface="Times New Roman"/>
              </a:rPr>
              <a:t>        </a:t>
            </a:r>
            <a:r>
              <a:rPr lang="en" sz="1800">
                <a:solidFill>
                  <a:srgbClr val="424242"/>
                </a:solidFill>
              </a:rPr>
              <a:t>Our time frame was rushed; as were learning about the limitations of our data set, we were already using it</a:t>
            </a:r>
            <a:endParaRPr sz="1800">
              <a:solidFill>
                <a:srgbClr val="424242"/>
              </a:solidFill>
            </a:endParaRPr>
          </a:p>
          <a:p>
            <a:pPr indent="0" lvl="0" marL="0" rtl="0" algn="l">
              <a:spcBef>
                <a:spcPts val="0"/>
              </a:spcBef>
              <a:spcAft>
                <a:spcPts val="0"/>
              </a:spcAft>
              <a:buNone/>
            </a:pPr>
            <a:r>
              <a:rPr lang="en" sz="1000">
                <a:solidFill>
                  <a:srgbClr val="424242"/>
                </a:solidFill>
              </a:rPr>
              <a:t>·</a:t>
            </a:r>
            <a:r>
              <a:rPr lang="en" sz="700">
                <a:solidFill>
                  <a:srgbClr val="424242"/>
                </a:solidFill>
                <a:latin typeface="Times New Roman"/>
                <a:ea typeface="Times New Roman"/>
                <a:cs typeface="Times New Roman"/>
                <a:sym typeface="Times New Roman"/>
              </a:rPr>
              <a:t>       </a:t>
            </a:r>
            <a:endParaRPr sz="700">
              <a:solidFill>
                <a:srgbClr val="424242"/>
              </a:solidFill>
              <a:latin typeface="Times New Roman"/>
              <a:ea typeface="Times New Roman"/>
              <a:cs typeface="Times New Roman"/>
              <a:sym typeface="Times New Roman"/>
            </a:endParaRPr>
          </a:p>
          <a:p>
            <a:pPr indent="0" lvl="0" marL="0" rtl="0" algn="l">
              <a:spcBef>
                <a:spcPts val="0"/>
              </a:spcBef>
              <a:spcAft>
                <a:spcPts val="0"/>
              </a:spcAft>
              <a:buNone/>
            </a:pPr>
            <a:r>
              <a:rPr lang="en" sz="1800">
                <a:solidFill>
                  <a:srgbClr val="424242"/>
                </a:solidFill>
              </a:rPr>
              <a:t>Since our initial data set was limited, we were not</a:t>
            </a:r>
            <a:endParaRPr sz="1800">
              <a:solidFill>
                <a:srgbClr val="424242"/>
              </a:solidFill>
            </a:endParaRPr>
          </a:p>
          <a:p>
            <a:pPr indent="0" lvl="0" marL="0" rtl="0" algn="l">
              <a:spcBef>
                <a:spcPts val="0"/>
              </a:spcBef>
              <a:spcAft>
                <a:spcPts val="0"/>
              </a:spcAft>
              <a:buNone/>
            </a:pPr>
            <a:r>
              <a:rPr lang="en" sz="1800">
                <a:solidFill>
                  <a:srgbClr val="424242"/>
                </a:solidFill>
              </a:rPr>
              <a:t>necessarily focused on the best data set available.  We operated with what we had and made the</a:t>
            </a:r>
            <a:endParaRPr sz="1800">
              <a:solidFill>
                <a:srgbClr val="424242"/>
              </a:solidFill>
            </a:endParaRPr>
          </a:p>
          <a:p>
            <a:pPr indent="0" lvl="0" marL="0" rtl="0" algn="l">
              <a:spcBef>
                <a:spcPts val="0"/>
              </a:spcBef>
              <a:spcAft>
                <a:spcPts val="0"/>
              </a:spcAft>
              <a:buNone/>
            </a:pPr>
            <a:r>
              <a:rPr lang="en" sz="1800">
                <a:solidFill>
                  <a:srgbClr val="424242"/>
                </a:solidFill>
              </a:rPr>
              <a:t>most of it due to time and resource constraints, including but not limited to,</a:t>
            </a:r>
            <a:endParaRPr sz="1800">
              <a:solidFill>
                <a:srgbClr val="424242"/>
              </a:solidFill>
            </a:endParaRPr>
          </a:p>
          <a:p>
            <a:pPr indent="0" lvl="0" marL="0" rtl="0" algn="l">
              <a:spcBef>
                <a:spcPts val="0"/>
              </a:spcBef>
              <a:spcAft>
                <a:spcPts val="0"/>
              </a:spcAft>
              <a:buNone/>
            </a:pPr>
            <a:r>
              <a:rPr lang="en" sz="1800">
                <a:solidFill>
                  <a:srgbClr val="424242"/>
                </a:solidFill>
              </a:rPr>
              <a:t>computer capacity and also eventually being blocked by Amazon during our web</a:t>
            </a:r>
            <a:endParaRPr sz="1800">
              <a:solidFill>
                <a:srgbClr val="424242"/>
              </a:solidFill>
            </a:endParaRPr>
          </a:p>
          <a:p>
            <a:pPr indent="0" lvl="0" marL="457200" rtl="0" algn="l">
              <a:lnSpc>
                <a:spcPct val="115000"/>
              </a:lnSpc>
              <a:spcBef>
                <a:spcPts val="0"/>
              </a:spcBef>
              <a:spcAft>
                <a:spcPts val="0"/>
              </a:spcAft>
              <a:buClr>
                <a:schemeClr val="dk1"/>
              </a:buClr>
              <a:buSzPts val="1100"/>
              <a:buFont typeface="Arial"/>
              <a:buNone/>
            </a:pPr>
            <a:r>
              <a:rPr lang="en" sz="1800">
                <a:solidFill>
                  <a:srgbClr val="424242"/>
                </a:solidFill>
              </a:rPr>
              <a:t>scraping.</a:t>
            </a:r>
            <a:endParaRPr sz="1800">
              <a:solidFill>
                <a:srgbClr val="424242"/>
              </a:solidFill>
            </a:endParaRPr>
          </a:p>
          <a:p>
            <a:pPr indent="0" lvl="0" marL="0" rtl="0" algn="l">
              <a:spcBef>
                <a:spcPts val="0"/>
              </a:spcBef>
              <a:spcAft>
                <a:spcPts val="0"/>
              </a:spcAft>
              <a:buNone/>
            </a:pPr>
            <a:r>
              <a:rPr lang="en" sz="1000">
                <a:solidFill>
                  <a:srgbClr val="424242"/>
                </a:solidFill>
              </a:rPr>
              <a:t>·</a:t>
            </a:r>
            <a:r>
              <a:rPr lang="en" sz="700">
                <a:solidFill>
                  <a:srgbClr val="424242"/>
                </a:solidFill>
                <a:latin typeface="Times New Roman"/>
                <a:ea typeface="Times New Roman"/>
                <a:cs typeface="Times New Roman"/>
                <a:sym typeface="Times New Roman"/>
              </a:rPr>
              <a:t>       </a:t>
            </a:r>
            <a:endParaRPr sz="700">
              <a:solidFill>
                <a:srgbClr val="424242"/>
              </a:solidFill>
              <a:latin typeface="Times New Roman"/>
              <a:ea typeface="Times New Roman"/>
              <a:cs typeface="Times New Roman"/>
              <a:sym typeface="Times New Roman"/>
            </a:endParaRPr>
          </a:p>
          <a:p>
            <a:pPr indent="0" lvl="0" marL="0" rtl="0" algn="l">
              <a:spcBef>
                <a:spcPts val="0"/>
              </a:spcBef>
              <a:spcAft>
                <a:spcPts val="0"/>
              </a:spcAft>
              <a:buNone/>
            </a:pPr>
            <a:r>
              <a:rPr lang="en" sz="1800">
                <a:solidFill>
                  <a:srgbClr val="424242"/>
                </a:solidFill>
              </a:rPr>
              <a:t>Finally, the algorithm does not consider the order</a:t>
            </a:r>
            <a:endParaRPr sz="1800">
              <a:solidFill>
                <a:srgbClr val="424242"/>
              </a:solidFill>
            </a:endParaRPr>
          </a:p>
          <a:p>
            <a:pPr indent="0" lvl="0" marL="457200" rtl="0" algn="l">
              <a:lnSpc>
                <a:spcPct val="115000"/>
              </a:lnSpc>
              <a:spcBef>
                <a:spcPts val="0"/>
              </a:spcBef>
              <a:spcAft>
                <a:spcPts val="0"/>
              </a:spcAft>
              <a:buClr>
                <a:schemeClr val="dk1"/>
              </a:buClr>
              <a:buSzPts val="1100"/>
              <a:buFont typeface="Arial"/>
              <a:buNone/>
            </a:pPr>
            <a:r>
              <a:rPr lang="en" sz="1800">
                <a:solidFill>
                  <a:srgbClr val="424242"/>
                </a:solidFill>
              </a:rPr>
              <a:t>of words</a:t>
            </a:r>
            <a:r>
              <a:rPr lang="en">
                <a:solidFill>
                  <a:schemeClr val="dk1"/>
                </a:solidFill>
              </a:rPr>
              <a:t> (ie food tastes great v great tasting food)</a:t>
            </a:r>
            <a:endParaRPr>
              <a:solidFill>
                <a:schemeClr val="dk1"/>
              </a:solidFill>
            </a:endParaRPr>
          </a:p>
          <a:p>
            <a:pPr indent="0" lvl="0" marL="457200" rtl="0" algn="l">
              <a:lnSpc>
                <a:spcPct val="115000"/>
              </a:lnSpc>
              <a:spcBef>
                <a:spcPts val="0"/>
              </a:spcBef>
              <a:spcAft>
                <a:spcPts val="0"/>
              </a:spcAft>
              <a:buClr>
                <a:schemeClr val="dk1"/>
              </a:buClr>
              <a:buSzPts val="1100"/>
              <a:buFont typeface="Arial"/>
              <a:buNone/>
            </a:pPr>
            <a:r>
              <a:rPr lang="en" sz="1800">
                <a:solidFill>
                  <a:srgbClr val="424242"/>
                </a:solidFill>
              </a:rPr>
              <a:t> </a:t>
            </a:r>
            <a:endParaRPr sz="1800">
              <a:solidFill>
                <a:srgbClr val="424242"/>
              </a:solidFill>
            </a:endParaRPr>
          </a:p>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8" name="Shape 478"/>
        <p:cNvGrpSpPr/>
        <p:nvPr/>
      </p:nvGrpSpPr>
      <p:grpSpPr>
        <a:xfrm>
          <a:off x="0" y="0"/>
          <a:ext cx="0" cy="0"/>
          <a:chOff x="0" y="0"/>
          <a:chExt cx="0" cy="0"/>
        </a:xfrm>
      </p:grpSpPr>
      <p:sp>
        <p:nvSpPr>
          <p:cNvPr id="479" name="Google Shape;479;ge0b2a3ac96_0_7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0" name="Google Shape;480;ge0b2a3ac96_0_7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Tiffany</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sz="1800">
                <a:solidFill>
                  <a:schemeClr val="dk1"/>
                </a:solidFill>
              </a:rPr>
              <a:t>FURTHER ANALYSIS</a:t>
            </a:r>
            <a:endParaRPr b="1" sz="18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1800">
                <a:solidFill>
                  <a:schemeClr val="dk1"/>
                </a:solidFill>
              </a:rPr>
              <a:t>If we were to continue future analysis, we would:</a:t>
            </a:r>
            <a:endParaRPr sz="1800">
              <a:solidFill>
                <a:schemeClr val="dk1"/>
              </a:solidFill>
            </a:endParaRPr>
          </a:p>
          <a:p>
            <a:pPr indent="0" lvl="0" marL="457200" rtl="0" algn="l">
              <a:lnSpc>
                <a:spcPct val="115000"/>
              </a:lnSpc>
              <a:spcBef>
                <a:spcPts val="1600"/>
              </a:spcBef>
              <a:spcAft>
                <a:spcPts val="0"/>
              </a:spcAft>
              <a:buClr>
                <a:schemeClr val="dk1"/>
              </a:buClr>
              <a:buSzPts val="1100"/>
              <a:buFont typeface="Arial"/>
              <a:buNone/>
            </a:pPr>
            <a:r>
              <a:rPr lang="en" sz="1000">
                <a:solidFill>
                  <a:srgbClr val="2B2B2B"/>
                </a:solidFill>
              </a:rPr>
              <a:t>·</a:t>
            </a:r>
            <a:r>
              <a:rPr lang="en" sz="700">
                <a:solidFill>
                  <a:srgbClr val="2B2B2B"/>
                </a:solidFill>
                <a:latin typeface="Times New Roman"/>
                <a:ea typeface="Times New Roman"/>
                <a:cs typeface="Times New Roman"/>
                <a:sym typeface="Times New Roman"/>
              </a:rPr>
              <a:t>        </a:t>
            </a:r>
            <a:r>
              <a:rPr lang="en" sz="1800">
                <a:solidFill>
                  <a:srgbClr val="2B2B2B"/>
                </a:solidFill>
              </a:rPr>
              <a:t>Include more interactive visualizations</a:t>
            </a:r>
            <a:r>
              <a:rPr lang="en">
                <a:solidFill>
                  <a:schemeClr val="dk1"/>
                </a:solidFill>
              </a:rPr>
              <a:t> for the end user</a:t>
            </a:r>
            <a:endParaRPr>
              <a:solidFill>
                <a:schemeClr val="dk1"/>
              </a:solidFill>
            </a:endParaRPr>
          </a:p>
          <a:p>
            <a:pPr indent="0" lvl="0" marL="0" rtl="0" algn="l">
              <a:spcBef>
                <a:spcPts val="0"/>
              </a:spcBef>
              <a:spcAft>
                <a:spcPts val="0"/>
              </a:spcAft>
              <a:buNone/>
            </a:pPr>
            <a:r>
              <a:rPr lang="en" sz="1000">
                <a:solidFill>
                  <a:srgbClr val="2B2B2B"/>
                </a:solidFill>
              </a:rPr>
              <a:t>·</a:t>
            </a:r>
            <a:r>
              <a:rPr lang="en" sz="700">
                <a:solidFill>
                  <a:srgbClr val="2B2B2B"/>
                </a:solidFill>
                <a:latin typeface="Times New Roman"/>
                <a:ea typeface="Times New Roman"/>
                <a:cs typeface="Times New Roman"/>
                <a:sym typeface="Times New Roman"/>
              </a:rPr>
              <a:t>       </a:t>
            </a:r>
            <a:endParaRPr sz="700">
              <a:solidFill>
                <a:srgbClr val="2B2B2B"/>
              </a:solidFill>
              <a:latin typeface="Times New Roman"/>
              <a:ea typeface="Times New Roman"/>
              <a:cs typeface="Times New Roman"/>
              <a:sym typeface="Times New Roman"/>
            </a:endParaRPr>
          </a:p>
          <a:p>
            <a:pPr indent="0" lvl="0" marL="457200" rtl="0" algn="l">
              <a:lnSpc>
                <a:spcPct val="115000"/>
              </a:lnSpc>
              <a:spcBef>
                <a:spcPts val="0"/>
              </a:spcBef>
              <a:spcAft>
                <a:spcPts val="0"/>
              </a:spcAft>
              <a:buClr>
                <a:schemeClr val="dk1"/>
              </a:buClr>
              <a:buSzPts val="1100"/>
              <a:buFont typeface="Arial"/>
              <a:buNone/>
            </a:pPr>
            <a:r>
              <a:rPr lang="en" sz="1800">
                <a:solidFill>
                  <a:srgbClr val="2B2B2B"/>
                </a:solidFill>
              </a:rPr>
              <a:t>Scrape in a larger data set, as available</a:t>
            </a:r>
            <a:endParaRPr sz="1800">
              <a:solidFill>
                <a:srgbClr val="2B2B2B"/>
              </a:solidFill>
            </a:endParaRPr>
          </a:p>
          <a:p>
            <a:pPr indent="0" lvl="0" marL="0" rtl="0" algn="l">
              <a:spcBef>
                <a:spcPts val="0"/>
              </a:spcBef>
              <a:spcAft>
                <a:spcPts val="0"/>
              </a:spcAft>
              <a:buNone/>
            </a:pPr>
            <a:r>
              <a:rPr lang="en" sz="1000">
                <a:solidFill>
                  <a:srgbClr val="2B2B2B"/>
                </a:solidFill>
              </a:rPr>
              <a:t>·</a:t>
            </a:r>
            <a:r>
              <a:rPr lang="en" sz="700">
                <a:solidFill>
                  <a:srgbClr val="2B2B2B"/>
                </a:solidFill>
                <a:latin typeface="Times New Roman"/>
                <a:ea typeface="Times New Roman"/>
                <a:cs typeface="Times New Roman"/>
                <a:sym typeface="Times New Roman"/>
              </a:rPr>
              <a:t>       </a:t>
            </a:r>
            <a:endParaRPr sz="700">
              <a:solidFill>
                <a:srgbClr val="2B2B2B"/>
              </a:solidFill>
              <a:latin typeface="Times New Roman"/>
              <a:ea typeface="Times New Roman"/>
              <a:cs typeface="Times New Roman"/>
              <a:sym typeface="Times New Roman"/>
            </a:endParaRPr>
          </a:p>
          <a:p>
            <a:pPr indent="0" lvl="0" marL="0" rtl="0" algn="l">
              <a:spcBef>
                <a:spcPts val="0"/>
              </a:spcBef>
              <a:spcAft>
                <a:spcPts val="0"/>
              </a:spcAft>
              <a:buNone/>
            </a:pPr>
            <a:r>
              <a:rPr lang="en" sz="1800">
                <a:solidFill>
                  <a:srgbClr val="2B2B2B"/>
                </a:solidFill>
              </a:rPr>
              <a:t>Pull in location data of reviews to further enable</a:t>
            </a:r>
            <a:endParaRPr sz="1800">
              <a:solidFill>
                <a:srgbClr val="2B2B2B"/>
              </a:solidFill>
            </a:endParaRPr>
          </a:p>
          <a:p>
            <a:pPr indent="0" lvl="0" marL="0" rtl="0" algn="l">
              <a:spcBef>
                <a:spcPts val="0"/>
              </a:spcBef>
              <a:spcAft>
                <a:spcPts val="0"/>
              </a:spcAft>
              <a:buNone/>
            </a:pPr>
            <a:r>
              <a:rPr lang="en" sz="1800">
                <a:solidFill>
                  <a:srgbClr val="2B2B2B"/>
                </a:solidFill>
              </a:rPr>
              <a:t>stakeholders’ insight into consumer sentiment by location. This would allow for</a:t>
            </a:r>
            <a:endParaRPr sz="1800">
              <a:solidFill>
                <a:srgbClr val="2B2B2B"/>
              </a:solidFill>
            </a:endParaRPr>
          </a:p>
          <a:p>
            <a:pPr indent="0" lvl="0" marL="457200" rtl="0" algn="l">
              <a:lnSpc>
                <a:spcPct val="115000"/>
              </a:lnSpc>
              <a:spcBef>
                <a:spcPts val="0"/>
              </a:spcBef>
              <a:spcAft>
                <a:spcPts val="0"/>
              </a:spcAft>
              <a:buClr>
                <a:schemeClr val="dk1"/>
              </a:buClr>
              <a:buSzPts val="1100"/>
              <a:buFont typeface="Arial"/>
              <a:buNone/>
            </a:pPr>
            <a:r>
              <a:rPr lang="en" sz="1800">
                <a:solidFill>
                  <a:srgbClr val="2B2B2B"/>
                </a:solidFill>
              </a:rPr>
              <a:t>more market focused guidance.</a:t>
            </a:r>
            <a:endParaRPr sz="1800">
              <a:solidFill>
                <a:srgbClr val="2B2B2B"/>
              </a:solidFill>
            </a:endParaRPr>
          </a:p>
          <a:p>
            <a:pPr indent="0" lvl="0" marL="457200" rtl="0" algn="l">
              <a:lnSpc>
                <a:spcPct val="115000"/>
              </a:lnSpc>
              <a:spcBef>
                <a:spcPts val="0"/>
              </a:spcBef>
              <a:spcAft>
                <a:spcPts val="0"/>
              </a:spcAft>
              <a:buClr>
                <a:schemeClr val="dk1"/>
              </a:buClr>
              <a:buSzPts val="1100"/>
              <a:buFont typeface="Arial"/>
              <a:buNone/>
            </a:pPr>
            <a:r>
              <a:rPr lang="en" sz="1800">
                <a:solidFill>
                  <a:srgbClr val="2B2B2B"/>
                </a:solidFill>
              </a:rPr>
              <a:t> </a:t>
            </a:r>
            <a:endParaRPr sz="1800">
              <a:solidFill>
                <a:srgbClr val="2B2B2B"/>
              </a:solidFill>
            </a:endParaRPr>
          </a:p>
          <a:p>
            <a:pPr indent="0" lvl="0" marL="38100" rtl="0" algn="l">
              <a:lnSpc>
                <a:spcPct val="115000"/>
              </a:lnSpc>
              <a:spcBef>
                <a:spcPts val="0"/>
              </a:spcBef>
              <a:spcAft>
                <a:spcPts val="0"/>
              </a:spcAft>
              <a:buClr>
                <a:schemeClr val="dk1"/>
              </a:buClr>
              <a:buSzPts val="1100"/>
              <a:buFont typeface="Arial"/>
              <a:buNone/>
            </a:pPr>
            <a:r>
              <a:rPr b="1" lang="en" sz="1800">
                <a:solidFill>
                  <a:schemeClr val="dk1"/>
                </a:solidFill>
              </a:rPr>
              <a:t>WAYS TO IMPROVE PROJECT</a:t>
            </a:r>
            <a:endParaRPr b="1" sz="1800">
              <a:solidFill>
                <a:schemeClr val="dk1"/>
              </a:solidFill>
            </a:endParaRPr>
          </a:p>
          <a:p>
            <a:pPr indent="0" lvl="0" marL="457200" rtl="0" algn="l">
              <a:lnSpc>
                <a:spcPct val="115000"/>
              </a:lnSpc>
              <a:spcBef>
                <a:spcPts val="1600"/>
              </a:spcBef>
              <a:spcAft>
                <a:spcPts val="0"/>
              </a:spcAft>
              <a:buClr>
                <a:schemeClr val="dk1"/>
              </a:buClr>
              <a:buSzPts val="1100"/>
              <a:buFont typeface="Arial"/>
              <a:buNone/>
            </a:pPr>
            <a:r>
              <a:rPr lang="en" sz="1000">
                <a:solidFill>
                  <a:srgbClr val="2B2B2B"/>
                </a:solidFill>
              </a:rPr>
              <a:t>·</a:t>
            </a:r>
            <a:r>
              <a:rPr lang="en" sz="700">
                <a:solidFill>
                  <a:srgbClr val="2B2B2B"/>
                </a:solidFill>
                <a:latin typeface="Times New Roman"/>
                <a:ea typeface="Times New Roman"/>
                <a:cs typeface="Times New Roman"/>
                <a:sym typeface="Times New Roman"/>
              </a:rPr>
              <a:t>        </a:t>
            </a:r>
            <a:r>
              <a:rPr lang="en" sz="1800">
                <a:solidFill>
                  <a:srgbClr val="2B2B2B"/>
                </a:solidFill>
              </a:rPr>
              <a:t>We would search for a more accurate algorithm</a:t>
            </a:r>
            <a:endParaRPr sz="1800">
              <a:solidFill>
                <a:srgbClr val="2B2B2B"/>
              </a:solidFill>
            </a:endParaRPr>
          </a:p>
          <a:p>
            <a:pPr indent="0" lvl="0" marL="0" rtl="0" algn="l">
              <a:spcBef>
                <a:spcPts val="0"/>
              </a:spcBef>
              <a:spcAft>
                <a:spcPts val="0"/>
              </a:spcAft>
              <a:buNone/>
            </a:pPr>
            <a:r>
              <a:rPr lang="en" sz="1000">
                <a:solidFill>
                  <a:srgbClr val="2B2B2B"/>
                </a:solidFill>
              </a:rPr>
              <a:t>·</a:t>
            </a:r>
            <a:r>
              <a:rPr lang="en" sz="700">
                <a:solidFill>
                  <a:srgbClr val="2B2B2B"/>
                </a:solidFill>
                <a:latin typeface="Times New Roman"/>
                <a:ea typeface="Times New Roman"/>
                <a:cs typeface="Times New Roman"/>
                <a:sym typeface="Times New Roman"/>
              </a:rPr>
              <a:t>       </a:t>
            </a:r>
            <a:endParaRPr sz="700">
              <a:solidFill>
                <a:srgbClr val="2B2B2B"/>
              </a:solidFill>
              <a:latin typeface="Times New Roman"/>
              <a:ea typeface="Times New Roman"/>
              <a:cs typeface="Times New Roman"/>
              <a:sym typeface="Times New Roman"/>
            </a:endParaRPr>
          </a:p>
          <a:p>
            <a:pPr indent="0" lvl="0" marL="457200" rtl="0" algn="l">
              <a:lnSpc>
                <a:spcPct val="115000"/>
              </a:lnSpc>
              <a:spcBef>
                <a:spcPts val="0"/>
              </a:spcBef>
              <a:spcAft>
                <a:spcPts val="0"/>
              </a:spcAft>
              <a:buClr>
                <a:schemeClr val="dk1"/>
              </a:buClr>
              <a:buSzPts val="1100"/>
              <a:buFont typeface="Arial"/>
              <a:buNone/>
            </a:pPr>
            <a:r>
              <a:rPr lang="en" sz="1800">
                <a:solidFill>
                  <a:srgbClr val="2B2B2B"/>
                </a:solidFill>
              </a:rPr>
              <a:t>We would have our algorithm consider word order</a:t>
            </a:r>
            <a:endParaRPr sz="1800">
              <a:solidFill>
                <a:srgbClr val="2B2B2B"/>
              </a:solidFill>
            </a:endParaRPr>
          </a:p>
          <a:p>
            <a:pPr indent="0" lvl="0" marL="0" rtl="0" algn="l">
              <a:spcBef>
                <a:spcPts val="0"/>
              </a:spcBef>
              <a:spcAft>
                <a:spcPts val="0"/>
              </a:spcAft>
              <a:buNone/>
            </a:pPr>
            <a:r>
              <a:rPr lang="en" sz="1000">
                <a:solidFill>
                  <a:srgbClr val="2B2B2B"/>
                </a:solidFill>
              </a:rPr>
              <a:t>·</a:t>
            </a:r>
            <a:r>
              <a:rPr lang="en" sz="700">
                <a:solidFill>
                  <a:srgbClr val="2B2B2B"/>
                </a:solidFill>
                <a:latin typeface="Times New Roman"/>
                <a:ea typeface="Times New Roman"/>
                <a:cs typeface="Times New Roman"/>
                <a:sym typeface="Times New Roman"/>
              </a:rPr>
              <a:t>       </a:t>
            </a:r>
            <a:endParaRPr sz="700">
              <a:solidFill>
                <a:srgbClr val="2B2B2B"/>
              </a:solidFill>
              <a:latin typeface="Times New Roman"/>
              <a:ea typeface="Times New Roman"/>
              <a:cs typeface="Times New Roman"/>
              <a:sym typeface="Times New Roman"/>
            </a:endParaRPr>
          </a:p>
          <a:p>
            <a:pPr indent="0" lvl="0" marL="457200" rtl="0" algn="l">
              <a:lnSpc>
                <a:spcPct val="115000"/>
              </a:lnSpc>
              <a:spcBef>
                <a:spcPts val="0"/>
              </a:spcBef>
              <a:spcAft>
                <a:spcPts val="0"/>
              </a:spcAft>
              <a:buClr>
                <a:schemeClr val="dk1"/>
              </a:buClr>
              <a:buSzPts val="1100"/>
              <a:buFont typeface="Arial"/>
              <a:buNone/>
            </a:pPr>
            <a:r>
              <a:rPr lang="en" sz="1800">
                <a:solidFill>
                  <a:srgbClr val="2B2B2B"/>
                </a:solidFill>
              </a:rPr>
              <a:t>Finally, we would host our website on a server</a:t>
            </a:r>
            <a:endParaRPr sz="1800">
              <a:solidFill>
                <a:srgbClr val="2B2B2B"/>
              </a:solidFill>
            </a:endParaRPr>
          </a:p>
          <a:p>
            <a:pPr indent="0" lvl="0" marL="0" rtl="0" algn="l">
              <a:lnSpc>
                <a:spcPct val="115000"/>
              </a:lnSpc>
              <a:spcBef>
                <a:spcPts val="4600"/>
              </a:spcBef>
              <a:spcAft>
                <a:spcPts val="0"/>
              </a:spcAft>
              <a:buClr>
                <a:schemeClr val="dk1"/>
              </a:buClr>
              <a:buSzPts val="1100"/>
              <a:buFont typeface="Arial"/>
              <a:buNone/>
            </a:pPr>
            <a:r>
              <a:rPr lang="en" sz="1800">
                <a:solidFill>
                  <a:srgbClr val="2B2B2B"/>
                </a:solidFill>
              </a:rPr>
              <a:t>Thank you and now Ben will present our website and the informative interactive features.</a:t>
            </a:r>
            <a:endParaRPr sz="1800">
              <a:solidFill>
                <a:srgbClr val="2B2B2B"/>
              </a:solidFill>
            </a:endParaRPr>
          </a:p>
          <a:p>
            <a:pPr indent="0" lvl="0" marL="0" rtl="0" algn="l">
              <a:spcBef>
                <a:spcPts val="4600"/>
              </a:spcBef>
              <a:spcAft>
                <a:spcPts val="0"/>
              </a:spcAft>
              <a:buNone/>
            </a:pPr>
            <a:r>
              <a:t/>
            </a:r>
            <a:endParaRPr>
              <a:solidFill>
                <a:schemeClr val="dk1"/>
              </a:solidFill>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5" name="Shape 485"/>
        <p:cNvGrpSpPr/>
        <p:nvPr/>
      </p:nvGrpSpPr>
      <p:grpSpPr>
        <a:xfrm>
          <a:off x="0" y="0"/>
          <a:ext cx="0" cy="0"/>
          <a:chOff x="0" y="0"/>
          <a:chExt cx="0" cy="0"/>
        </a:xfrm>
      </p:grpSpPr>
      <p:sp>
        <p:nvSpPr>
          <p:cNvPr id="486" name="Google Shape;486;ge4164a4ff0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7" name="Google Shape;487;ge4164a4ff0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0" name="Shape 490"/>
        <p:cNvGrpSpPr/>
        <p:nvPr/>
      </p:nvGrpSpPr>
      <p:grpSpPr>
        <a:xfrm>
          <a:off x="0" y="0"/>
          <a:ext cx="0" cy="0"/>
          <a:chOff x="0" y="0"/>
          <a:chExt cx="0" cy="0"/>
        </a:xfrm>
      </p:grpSpPr>
      <p:sp>
        <p:nvSpPr>
          <p:cNvPr id="491" name="Google Shape;491;gb6e380a26b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2" name="Google Shape;492;gb6e380a26b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Ben</a:t>
            </a:r>
            <a:endParaRPr/>
          </a:p>
          <a:p>
            <a:pPr indent="0" lvl="0" marL="0" rtl="0" algn="l">
              <a:spcBef>
                <a:spcPts val="0"/>
              </a:spcBef>
              <a:spcAft>
                <a:spcPts val="0"/>
              </a:spcAft>
              <a:buNone/>
            </a:pPr>
            <a:r>
              <a:rPr lang="en"/>
              <a:t>Explanation of website/dashboard and interactivity features to predict if a review will be classified as a </a:t>
            </a:r>
            <a:r>
              <a:rPr lang="en"/>
              <a:t>positive</a:t>
            </a:r>
            <a:r>
              <a:rPr lang="en"/>
              <a:t> or negative review.</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6" name="Shape 496"/>
        <p:cNvGrpSpPr/>
        <p:nvPr/>
      </p:nvGrpSpPr>
      <p:grpSpPr>
        <a:xfrm>
          <a:off x="0" y="0"/>
          <a:ext cx="0" cy="0"/>
          <a:chOff x="0" y="0"/>
          <a:chExt cx="0" cy="0"/>
        </a:xfrm>
      </p:grpSpPr>
      <p:sp>
        <p:nvSpPr>
          <p:cNvPr id="497" name="Google Shape;497;ge180c02528_0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8" name="Google Shape;498;ge180c02528_0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Sentiment specific keywords taken from word cloud - words that show up with high frequency in a sentiment review but do not show up on the opposite sentiment review.</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7" name="Shape 507"/>
        <p:cNvGrpSpPr/>
        <p:nvPr/>
      </p:nvGrpSpPr>
      <p:grpSpPr>
        <a:xfrm>
          <a:off x="0" y="0"/>
          <a:ext cx="0" cy="0"/>
          <a:chOff x="0" y="0"/>
          <a:chExt cx="0" cy="0"/>
        </a:xfrm>
      </p:grpSpPr>
      <p:sp>
        <p:nvSpPr>
          <p:cNvPr id="508" name="Google Shape;508;ge180c02528_0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9" name="Google Shape;509;ge180c02528_0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Info on how often a keyword (top 10 from all reviews) is used in a review of a product of a brand - brand to brand comparison.  E.g. out of total number of times that “flavor” was used in positive reviews for all brands (100%), 36% of those instances were found in reviews of Beyond meat products.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sz="1300" u="sng">
                <a:solidFill>
                  <a:schemeClr val="dk1"/>
                </a:solidFill>
              </a:rPr>
              <a:t>This view allows the store owner to perceive how each reviewer associates a keyword in a NEGATIVE review with a certain brand.</a:t>
            </a:r>
            <a:endParaRPr sz="1300" u="sng">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The bordered cells indicate the brand for which that particular word was used with the highest frequency.</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Cells are colored from light yellow (low frequency) to dark red (high frequency) according to percent observed down a column.</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0" name="Shape 530"/>
        <p:cNvGrpSpPr/>
        <p:nvPr/>
      </p:nvGrpSpPr>
      <p:grpSpPr>
        <a:xfrm>
          <a:off x="0" y="0"/>
          <a:ext cx="0" cy="0"/>
          <a:chOff x="0" y="0"/>
          <a:chExt cx="0" cy="0"/>
        </a:xfrm>
      </p:grpSpPr>
      <p:sp>
        <p:nvSpPr>
          <p:cNvPr id="531" name="Google Shape;531;ge180c02528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2" name="Google Shape;532;ge180c02528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Brand choices: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4" name="Shape 554"/>
        <p:cNvGrpSpPr/>
        <p:nvPr/>
      </p:nvGrpSpPr>
      <p:grpSpPr>
        <a:xfrm>
          <a:off x="0" y="0"/>
          <a:ext cx="0" cy="0"/>
          <a:chOff x="0" y="0"/>
          <a:chExt cx="0" cy="0"/>
        </a:xfrm>
      </p:grpSpPr>
      <p:sp>
        <p:nvSpPr>
          <p:cNvPr id="555" name="Google Shape;555;ge180c02528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6" name="Google Shape;556;ge180c02528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Brand choices: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2" name="Shape 582"/>
        <p:cNvGrpSpPr/>
        <p:nvPr/>
      </p:nvGrpSpPr>
      <p:grpSpPr>
        <a:xfrm>
          <a:off x="0" y="0"/>
          <a:ext cx="0" cy="0"/>
          <a:chOff x="0" y="0"/>
          <a:chExt cx="0" cy="0"/>
        </a:xfrm>
      </p:grpSpPr>
      <p:sp>
        <p:nvSpPr>
          <p:cNvPr id="583" name="Google Shape;583;ge180c02528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4" name="Google Shape;584;ge180c02528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Brand choices: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e0b2a3ac96_0_6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e0b2a3ac96_0_6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Tiffany</a:t>
            </a:r>
            <a:endParaRPr/>
          </a:p>
          <a:p>
            <a:pPr indent="0" lvl="0" marL="0" rtl="0" algn="l">
              <a:spcBef>
                <a:spcPts val="0"/>
              </a:spcBef>
              <a:spcAft>
                <a:spcPts val="0"/>
              </a:spcAft>
              <a:buNone/>
            </a:pPr>
            <a:r>
              <a:rPr lang="en"/>
              <a:t>Technology used: Tableau &amp; SQ Lite</a:t>
            </a:r>
            <a:endParaRPr/>
          </a:p>
          <a:p>
            <a:pPr indent="0" lvl="0" marL="0" rtl="0" algn="l">
              <a:spcBef>
                <a:spcPts val="0"/>
              </a:spcBef>
              <a:spcAft>
                <a:spcPts val="0"/>
              </a:spcAft>
              <a:buNone/>
            </a:pPr>
            <a:r>
              <a:rPr lang="en"/>
              <a:t>Tools used: Git Hub, Flask, TablePlus</a:t>
            </a:r>
            <a:endParaRPr/>
          </a:p>
          <a:p>
            <a:pPr indent="0" lvl="0" marL="0" rtl="0" algn="l">
              <a:spcBef>
                <a:spcPts val="0"/>
              </a:spcBef>
              <a:spcAft>
                <a:spcPts val="0"/>
              </a:spcAft>
              <a:buNone/>
            </a:pPr>
            <a:r>
              <a:rPr lang="en"/>
              <a:t>Language used: Python, sql, NLTK</a:t>
            </a:r>
            <a:endParaRPr/>
          </a:p>
          <a:p>
            <a:pPr indent="0" lvl="0" marL="0" rtl="0" algn="l">
              <a:spcBef>
                <a:spcPts val="0"/>
              </a:spcBef>
              <a:spcAft>
                <a:spcPts val="0"/>
              </a:spcAft>
              <a:buNone/>
            </a:pPr>
            <a:r>
              <a:rPr lang="en"/>
              <a:t>Algorithms used: Bag of words model, Machine Learning: Naive Bayes Classifier</a:t>
            </a:r>
            <a:endParaRPr/>
          </a:p>
          <a:p>
            <a:pPr indent="0" lvl="0" marL="0" rtl="0" algn="l">
              <a:spcBef>
                <a:spcPts val="0"/>
              </a:spcBef>
              <a:spcAft>
                <a:spcPts val="0"/>
              </a:spcAft>
              <a:buNone/>
            </a:pPr>
            <a:r>
              <a:t/>
            </a:r>
            <a:endParaRPr/>
          </a:p>
          <a:p>
            <a:pPr indent="0" lvl="0" marL="0" rtl="0" algn="l">
              <a:lnSpc>
                <a:spcPct val="115000"/>
              </a:lnSpc>
              <a:spcBef>
                <a:spcPts val="1200"/>
              </a:spcBef>
              <a:spcAft>
                <a:spcPts val="0"/>
              </a:spcAft>
              <a:buClr>
                <a:schemeClr val="dk1"/>
              </a:buClr>
              <a:buSzPts val="1100"/>
              <a:buFont typeface="Arial"/>
              <a:buNone/>
            </a:pPr>
            <a:r>
              <a:rPr lang="en" sz="1200">
                <a:solidFill>
                  <a:schemeClr val="dk1"/>
                </a:solidFill>
              </a:rPr>
              <a:t>Now we will discuss Data Exploration &amp; Analysis. Tamar will next spend the next few minutes sharing about our data gathering process and database.</a:t>
            </a:r>
            <a:endParaRPr sz="1200">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7" name="Shape 607"/>
        <p:cNvGrpSpPr/>
        <p:nvPr/>
      </p:nvGrpSpPr>
      <p:grpSpPr>
        <a:xfrm>
          <a:off x="0" y="0"/>
          <a:ext cx="0" cy="0"/>
          <a:chOff x="0" y="0"/>
          <a:chExt cx="0" cy="0"/>
        </a:xfrm>
      </p:grpSpPr>
      <p:sp>
        <p:nvSpPr>
          <p:cNvPr id="608" name="Google Shape;608;ge180c02528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9" name="Google Shape;609;ge180c02528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Brand choices: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3" name="Shape 633"/>
        <p:cNvGrpSpPr/>
        <p:nvPr/>
      </p:nvGrpSpPr>
      <p:grpSpPr>
        <a:xfrm>
          <a:off x="0" y="0"/>
          <a:ext cx="0" cy="0"/>
          <a:chOff x="0" y="0"/>
          <a:chExt cx="0" cy="0"/>
        </a:xfrm>
      </p:grpSpPr>
      <p:sp>
        <p:nvSpPr>
          <p:cNvPr id="634" name="Google Shape;634;ge180c02528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5" name="Google Shape;635;ge180c02528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Two word clouds to show the 10 most frequent words used in positive (blue circles) and negative reviews (red circles).  Stars indicate words that are only used in one sentiment review (positive or negative).  </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lang="en" sz="1300"/>
              <a:t>This view allows a store owner to associate keywords that define a brand with positive and negative reviews.  By doing so, the store owner is afforded a comparison between positive and negative “traits” per brand (previous slide) or positive/negative traits for a brand comparison (this slide)</a:t>
            </a:r>
            <a:endParaRPr sz="1300"/>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sz="1300">
                <a:solidFill>
                  <a:srgbClr val="C0791B"/>
                </a:solidFill>
              </a:rPr>
              <a:t>Starred words indicate words  with high frequency in one brand and that do not show up in high frequency in a review of a product from a different brand.</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2" name="Shape 652"/>
        <p:cNvGrpSpPr/>
        <p:nvPr/>
      </p:nvGrpSpPr>
      <p:grpSpPr>
        <a:xfrm>
          <a:off x="0" y="0"/>
          <a:ext cx="0" cy="0"/>
          <a:chOff x="0" y="0"/>
          <a:chExt cx="0" cy="0"/>
        </a:xfrm>
      </p:grpSpPr>
      <p:sp>
        <p:nvSpPr>
          <p:cNvPr id="653" name="Google Shape;653;ge2a3ef053e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4" name="Google Shape;654;ge2a3ef053e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initial goal was to use amazon reviews to create a machine learning algorythm that accurately predicts whether a review is positive or negative. </a:t>
            </a:r>
            <a:endParaRPr/>
          </a:p>
          <a:p>
            <a:pPr indent="0" lvl="0" marL="0" rtl="0" algn="l">
              <a:spcBef>
                <a:spcPts val="0"/>
              </a:spcBef>
              <a:spcAft>
                <a:spcPts val="0"/>
              </a:spcAft>
              <a:buNone/>
            </a:pPr>
            <a:r>
              <a:rPr lang="en"/>
              <a:t>In the reviews dataset the information provided was the rating 1 through 5 stars, the review text as well as other information such as date etc. We decided we wanted to know if there was a connection between the length of the review and the rating so I created another column that counted the number of words in each review with a lamda function. That was the review length column.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Our goal was to focus on fakemeat products but in the reviews dataset there was no brand and product information so we added the metadata dataset hoping that it would be easy to combine the two and find reviews specifically about fake meat. </a:t>
            </a:r>
            <a:endParaRPr/>
          </a:p>
          <a:p>
            <a:pPr indent="0" lvl="0" marL="0" rtl="0" algn="l">
              <a:spcBef>
                <a:spcPts val="0"/>
              </a:spcBef>
              <a:spcAft>
                <a:spcPts val="0"/>
              </a:spcAft>
              <a:buNone/>
            </a:pPr>
            <a:r>
              <a:rPr lang="en"/>
              <a:t>That did not work well since from a dataset of more than 5 million reviews, the number of reviews about fakemeat was small. Then when we combined the metadata about fakemeat with the original reviews dataset, we were left with no data. We found out that it was due to the asin numbers not matching. After multiple attempts at merging joining, and concatinating the data with no significant success we decided to shift to scraping reviews with product and brand information. </a:t>
            </a:r>
            <a:endParaRPr/>
          </a:p>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6" name="Shape 666"/>
        <p:cNvGrpSpPr/>
        <p:nvPr/>
      </p:nvGrpSpPr>
      <p:grpSpPr>
        <a:xfrm>
          <a:off x="0" y="0"/>
          <a:ext cx="0" cy="0"/>
          <a:chOff x="0" y="0"/>
          <a:chExt cx="0" cy="0"/>
        </a:xfrm>
      </p:grpSpPr>
      <p:sp>
        <p:nvSpPr>
          <p:cNvPr id="667" name="Google Shape;667;ge2a3ef053e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8" name="Google Shape;668;ge2a3ef053e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scraped data from amazon to add the brand product price information </a:t>
            </a:r>
            <a:endParaRPr/>
          </a:p>
          <a:p>
            <a:pPr indent="0" lvl="0" marL="0" rtl="0" algn="l">
              <a:spcBef>
                <a:spcPts val="0"/>
              </a:spcBef>
              <a:spcAft>
                <a:spcPts val="0"/>
              </a:spcAft>
              <a:buNone/>
            </a:pPr>
            <a:r>
              <a:rPr lang="en"/>
              <a:t>We focused specifically on fake meat products. </a:t>
            </a:r>
            <a:endParaRPr/>
          </a:p>
          <a:p>
            <a:pPr indent="0" lvl="0" marL="0" rtl="0" algn="l">
              <a:spcBef>
                <a:spcPts val="0"/>
              </a:spcBef>
              <a:spcAft>
                <a:spcPts val="0"/>
              </a:spcAft>
              <a:buNone/>
            </a:pPr>
            <a:r>
              <a:rPr lang="en"/>
              <a:t>We wanted to learn about impossible meat products but it was impossible because we focused on amazon and amazon do not have their products.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So we chose 5 other common fakemeat products. </a:t>
            </a:r>
            <a:endParaRPr/>
          </a:p>
          <a:p>
            <a:pPr indent="0" lvl="0" marL="0" rtl="0" algn="l">
              <a:spcBef>
                <a:spcPts val="0"/>
              </a:spcBef>
              <a:spcAft>
                <a:spcPts val="0"/>
              </a:spcAft>
              <a:buNone/>
            </a:pPr>
            <a:r>
              <a:rPr lang="en"/>
              <a:t>Once our machine learning algorythm is trained with this data, we could take reddit reviews that do not have a star rating and use our algorithm to determine if the review is positive or negative. This way we do not rely on the amazon rating and can provide groceries store owners with more information about fakemeat products.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e0b2a3ac96_0_7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e0b2a3ac96_0_7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e2a3ef053e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e2a3ef053e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Amazon data to create ml model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Predict if review is positive or negative</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Focus on fake meat</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No brand product info</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Add meta data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Merge did not work</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scraped</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Our initial goal was to use amazon reviews to create a machine learning model that accurately predicts whether a review is positive or negative.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Our goal was to focus on fake meat products but in the reviews dataset there was no brand and product information so we added the metadata dataset hoping to combine the two and find reviews specifically about fake meat. </a:t>
            </a:r>
            <a:endParaRPr>
              <a:solidFill>
                <a:schemeClr val="dk1"/>
              </a:solidFill>
            </a:endParaRPr>
          </a:p>
          <a:p>
            <a:pPr indent="0" lvl="0" marL="0" rtl="0" algn="l">
              <a:spcBef>
                <a:spcPts val="0"/>
              </a:spcBef>
              <a:spcAft>
                <a:spcPts val="0"/>
              </a:spcAft>
              <a:buNone/>
            </a:pPr>
            <a:r>
              <a:rPr lang="en">
                <a:solidFill>
                  <a:schemeClr val="dk1"/>
                </a:solidFill>
              </a:rPr>
              <a:t>That did not work so we added the scraped data.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We scraped reviews from amazon as well as reviews from reddit.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e2a3ef053e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e2a3ef053e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Amazon and the reddit scraped reviews were specifically of fake meat products.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We scraped data from amazon to add the brand product price information </a:t>
            </a:r>
            <a:endParaRPr>
              <a:solidFill>
                <a:schemeClr val="dk1"/>
              </a:solidFill>
            </a:endParaRPr>
          </a:p>
          <a:p>
            <a:pPr indent="0" lvl="0" marL="0" rtl="0" algn="l">
              <a:spcBef>
                <a:spcPts val="0"/>
              </a:spcBef>
              <a:spcAft>
                <a:spcPts val="0"/>
              </a:spcAft>
              <a:buNone/>
            </a:pPr>
            <a:r>
              <a:rPr lang="en">
                <a:solidFill>
                  <a:schemeClr val="dk1"/>
                </a:solidFill>
              </a:rPr>
              <a:t>We focused specifically on fake meat products.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The reddit reviews did not have star ratings. We scraped the reddit reviews about fake meat to show that our machine learning model could predict if a review is positive or negative therefore expanding the number of reviews that store owners could use to help them in understanding how people feel about different fake meat products and ultimately, help them decide which brands and products they may want to sell in their stores. </a:t>
            </a:r>
            <a:endParaRPr>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e2a3ef053e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e2a3ef053e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Overview of data content:</a:t>
            </a:r>
            <a:endParaRPr/>
          </a:p>
          <a:p>
            <a:pPr indent="0" lvl="0" marL="0" rtl="0" algn="l">
              <a:spcBef>
                <a:spcPts val="0"/>
              </a:spcBef>
              <a:spcAft>
                <a:spcPts val="0"/>
              </a:spcAft>
              <a:buNone/>
            </a:pPr>
            <a:r>
              <a:rPr lang="en"/>
              <a:t>Groceries dataset had text and star rating</a:t>
            </a:r>
            <a:endParaRPr/>
          </a:p>
          <a:p>
            <a:pPr indent="0" lvl="0" marL="0" rtl="0" algn="l">
              <a:spcBef>
                <a:spcPts val="0"/>
              </a:spcBef>
              <a:spcAft>
                <a:spcPts val="0"/>
              </a:spcAft>
              <a:buNone/>
            </a:pPr>
            <a:r>
              <a:rPr lang="en"/>
              <a:t>No brand and product</a:t>
            </a:r>
            <a:endParaRPr/>
          </a:p>
          <a:p>
            <a:pPr indent="0" lvl="0" marL="0" rtl="0" algn="l">
              <a:spcBef>
                <a:spcPts val="0"/>
              </a:spcBef>
              <a:spcAft>
                <a:spcPts val="0"/>
              </a:spcAft>
              <a:buNone/>
            </a:pPr>
            <a:r>
              <a:rPr lang="en"/>
              <a:t>Metadata was supposed to be the same dataset </a:t>
            </a:r>
            <a:endParaRPr/>
          </a:p>
          <a:p>
            <a:pPr indent="0" lvl="0" marL="0" rtl="0" algn="l">
              <a:spcBef>
                <a:spcPts val="0"/>
              </a:spcBef>
              <a:spcAft>
                <a:spcPts val="0"/>
              </a:spcAft>
              <a:buNone/>
            </a:pPr>
            <a:r>
              <a:rPr lang="en"/>
              <a:t>Tried to merge concatinate join inner outer on asin </a:t>
            </a:r>
            <a:endParaRPr/>
          </a:p>
          <a:p>
            <a:pPr indent="0" lvl="0" marL="0" rtl="0" algn="l">
              <a:spcBef>
                <a:spcPts val="0"/>
              </a:spcBef>
              <a:spcAft>
                <a:spcPts val="0"/>
              </a:spcAft>
              <a:buNone/>
            </a:pPr>
            <a:r>
              <a:rPr lang="en"/>
              <a:t>Didnt work</a:t>
            </a:r>
            <a:endParaRPr/>
          </a:p>
          <a:p>
            <a:pPr indent="0" lvl="0" marL="0" rtl="0" algn="l">
              <a:spcBef>
                <a:spcPts val="0"/>
              </a:spcBef>
              <a:spcAft>
                <a:spcPts val="0"/>
              </a:spcAft>
              <a:buNone/>
            </a:pPr>
            <a:r>
              <a:rPr lang="en"/>
              <a:t>Asin were different</a:t>
            </a:r>
            <a:endParaRPr/>
          </a:p>
          <a:p>
            <a:pPr indent="0" lvl="0" marL="0" rtl="0" algn="l">
              <a:spcBef>
                <a:spcPts val="0"/>
              </a:spcBef>
              <a:spcAft>
                <a:spcPts val="0"/>
              </a:spcAft>
              <a:buNone/>
            </a:pPr>
            <a:r>
              <a:rPr lang="en"/>
              <a:t>Scraped amazon had everything </a:t>
            </a:r>
            <a:endParaRPr/>
          </a:p>
          <a:p>
            <a:pPr indent="0" lvl="0" marL="0" rtl="0" algn="l">
              <a:spcBef>
                <a:spcPts val="0"/>
              </a:spcBef>
              <a:spcAft>
                <a:spcPts val="0"/>
              </a:spcAft>
              <a:buNone/>
            </a:pPr>
            <a:r>
              <a:rPr lang="en"/>
              <a:t>Reddit data we used to demonstrate that with only the review text we can determine if a review is positive or negative</a:t>
            </a:r>
            <a:endParaRPr/>
          </a:p>
          <a:p>
            <a:pPr indent="0" lvl="0" marL="0" rtl="0" algn="l">
              <a:spcBef>
                <a:spcPts val="0"/>
              </a:spcBef>
              <a:spcAft>
                <a:spcPts val="0"/>
              </a:spcAft>
              <a:buNone/>
            </a:pPr>
            <a:r>
              <a:rPr lang="en"/>
              <a:t>Help expand information about fake meat products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This table shows an overview of the data available in each of the datasets we used:</a:t>
            </a:r>
            <a:endParaRPr/>
          </a:p>
          <a:p>
            <a:pPr indent="0" lvl="0" marL="0" rtl="0" algn="l">
              <a:spcBef>
                <a:spcPts val="0"/>
              </a:spcBef>
              <a:spcAft>
                <a:spcPts val="0"/>
              </a:spcAft>
              <a:buNone/>
            </a:pPr>
            <a:r>
              <a:rPr lang="en"/>
              <a:t>General groceries dataset from ucsd had more than 5 million reviews. After cleaning the data we had more than 1 million reviews. This data included star rating and review text among other pieces of information but it did not have brand and product data. </a:t>
            </a:r>
            <a:endParaRPr/>
          </a:p>
          <a:p>
            <a:pPr indent="0" lvl="0" marL="0" rtl="0" algn="l">
              <a:spcBef>
                <a:spcPts val="0"/>
              </a:spcBef>
              <a:spcAft>
                <a:spcPts val="0"/>
              </a:spcAft>
              <a:buNone/>
            </a:pPr>
            <a:r>
              <a:rPr lang="en"/>
              <a:t>The metadata that was supposed to belong to this groceries dataset did have brand and product information but there were only 116 reviews about fake meat and the only common column was the asin column for these two datasets. </a:t>
            </a:r>
            <a:endParaRPr/>
          </a:p>
          <a:p>
            <a:pPr indent="0" lvl="0" marL="0" rtl="0" algn="l">
              <a:spcBef>
                <a:spcPts val="0"/>
              </a:spcBef>
              <a:spcAft>
                <a:spcPts val="0"/>
              </a:spcAft>
              <a:buClr>
                <a:schemeClr val="dk1"/>
              </a:buClr>
              <a:buSzPts val="1100"/>
              <a:buFont typeface="Arial"/>
              <a:buNone/>
            </a:pPr>
            <a:r>
              <a:rPr lang="en">
                <a:solidFill>
                  <a:srgbClr val="C0791B"/>
                </a:solidFill>
              </a:rPr>
              <a:t>when we combined the metadata about fake meat with the original reviews dataset, we were left with 12 rows of data. We found out that it was due to the asin numbers not matching. After multiple attempts at merging joining, and concatinating the data with no significant success we decided to shift to scraping reviews with product and brand information. </a:t>
            </a:r>
            <a:endParaRPr>
              <a:solidFill>
                <a:srgbClr val="C0791B"/>
              </a:solidFill>
            </a:endParaRPr>
          </a:p>
          <a:p>
            <a:pPr indent="0" lvl="0" marL="0" rtl="0" algn="l">
              <a:spcBef>
                <a:spcPts val="0"/>
              </a:spcBef>
              <a:spcAft>
                <a:spcPts val="0"/>
              </a:spcAft>
              <a:buNone/>
            </a:pPr>
            <a:r>
              <a:t/>
            </a:r>
            <a:endParaRPr/>
          </a:p>
          <a:p>
            <a:pPr indent="0" lvl="0" marL="0" rtl="0" algn="l">
              <a:spcBef>
                <a:spcPts val="0"/>
              </a:spcBef>
              <a:spcAft>
                <a:spcPts val="0"/>
              </a:spcAft>
              <a:buNone/>
            </a:pPr>
            <a:r>
              <a:rPr lang="en"/>
              <a:t>Scraped data was specifically about fake meat products. when scraping we had to input each url </a:t>
            </a:r>
            <a:r>
              <a:rPr lang="en"/>
              <a:t>separately</a:t>
            </a:r>
            <a:r>
              <a:rPr lang="en"/>
              <a:t> to get the data. </a:t>
            </a:r>
            <a:endParaRPr/>
          </a:p>
          <a:p>
            <a:pPr indent="0" lvl="0" marL="0" rtl="0" algn="l">
              <a:spcBef>
                <a:spcPts val="0"/>
              </a:spcBef>
              <a:spcAft>
                <a:spcPts val="0"/>
              </a:spcAft>
              <a:buNone/>
            </a:pPr>
            <a:r>
              <a:rPr lang="en"/>
              <a:t>Lastly, the reddit data we scraped only the review text and using our machine learning model we were able to predict </a:t>
            </a:r>
            <a:r>
              <a:rPr lang="en"/>
              <a:t>whether</a:t>
            </a:r>
            <a:r>
              <a:rPr lang="en"/>
              <a:t> the review of fake meat on reddit was positive or negative.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t/>
            </a:r>
            <a:endParaRPr>
              <a:solidFill>
                <a:srgbClr val="C0791B"/>
              </a:solidFill>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e2a3ef053e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0" name="Google Shape;350;ge2a3ef053e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
              <a:t>Dropped columns that were not relevant</a:t>
            </a:r>
            <a:endParaRPr/>
          </a:p>
          <a:p>
            <a:pPr indent="0" lvl="0" marL="0" rtl="0" algn="l">
              <a:spcBef>
                <a:spcPts val="0"/>
              </a:spcBef>
              <a:spcAft>
                <a:spcPts val="0"/>
              </a:spcAft>
              <a:buNone/>
            </a:pPr>
            <a:r>
              <a:rPr lang="en"/>
              <a:t>Added number of words column </a:t>
            </a:r>
            <a:endParaRPr/>
          </a:p>
          <a:p>
            <a:pPr indent="0" lvl="0" marL="0" rtl="0" algn="l">
              <a:spcBef>
                <a:spcPts val="0"/>
              </a:spcBef>
              <a:spcAft>
                <a:spcPts val="0"/>
              </a:spcAft>
              <a:buNone/>
            </a:pPr>
            <a:r>
              <a:rPr lang="en"/>
              <a:t>Dropped duplicates</a:t>
            </a:r>
            <a:endParaRPr/>
          </a:p>
          <a:p>
            <a:pPr indent="0" lvl="0" marL="0" rtl="0" algn="l">
              <a:spcBef>
                <a:spcPts val="0"/>
              </a:spcBef>
              <a:spcAft>
                <a:spcPts val="0"/>
              </a:spcAft>
              <a:buNone/>
            </a:pPr>
            <a:r>
              <a:rPr lang="en"/>
              <a:t>Kept only the 1 and 5 star ratings</a:t>
            </a:r>
            <a:endParaRPr/>
          </a:p>
          <a:p>
            <a:pPr indent="0" lvl="0" marL="0" rtl="0" algn="l">
              <a:spcBef>
                <a:spcPts val="0"/>
              </a:spcBef>
              <a:spcAft>
                <a:spcPts val="0"/>
              </a:spcAft>
              <a:buNone/>
            </a:pPr>
            <a:r>
              <a:rPr lang="en"/>
              <a:t>Trimmed 5 star</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dropped columns that were not relevant for our goal:( columns that were dropped were: verified, reviewer name, summary of the review text, unix review time,( vote, image and style - had little data in them))</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rPr lang="en">
                <a:solidFill>
                  <a:srgbClr val="C0791B"/>
                </a:solidFill>
              </a:rPr>
              <a:t>We decided we wanted to know if there was a connection between the length of the review and the rating so we created another column that counted the number of words in each review. That was the review length column. </a:t>
            </a:r>
            <a:endParaRPr>
              <a:solidFill>
                <a:srgbClr val="C0791B"/>
              </a:solidFill>
            </a:endParaRPr>
          </a:p>
          <a:p>
            <a:pPr indent="0" lvl="0" marL="0" rtl="0" algn="l">
              <a:spcBef>
                <a:spcPts val="0"/>
              </a:spcBef>
              <a:spcAft>
                <a:spcPts val="0"/>
              </a:spcAft>
              <a:buNone/>
            </a:pPr>
            <a:r>
              <a:t/>
            </a:r>
            <a:endParaRPr/>
          </a:p>
          <a:p>
            <a:pPr indent="0" lvl="0" marL="0" rtl="0" algn="l">
              <a:spcBef>
                <a:spcPts val="0"/>
              </a:spcBef>
              <a:spcAft>
                <a:spcPts val="0"/>
              </a:spcAft>
              <a:buNone/>
            </a:pPr>
            <a:r>
              <a:rPr lang="en"/>
              <a:t>Dropped duplicate rows that is rows that all data was identical were dropped. </a:t>
            </a:r>
            <a:endParaRPr/>
          </a:p>
          <a:p>
            <a:pPr indent="0" lvl="0" marL="0" rtl="0" algn="l">
              <a:spcBef>
                <a:spcPts val="0"/>
              </a:spcBef>
              <a:spcAft>
                <a:spcPts val="0"/>
              </a:spcAft>
              <a:buNone/>
            </a:pPr>
            <a:r>
              <a:rPr lang="en"/>
              <a:t>Narrowed the data to include only the 1 and 5 starred reviews so the difference between the positive and negative was more obvious. </a:t>
            </a:r>
            <a:endParaRPr/>
          </a:p>
          <a:p>
            <a:pPr indent="0" lvl="0" marL="0" rtl="0" algn="l">
              <a:spcBef>
                <a:spcPts val="0"/>
              </a:spcBef>
              <a:spcAft>
                <a:spcPts val="0"/>
              </a:spcAft>
              <a:buNone/>
            </a:pPr>
            <a:r>
              <a:rPr lang="en"/>
              <a:t>Trimmed the 5 star reviews from more than 3 million reviews to 600,000 to match the number of reviews we had for 1 star so the training and testing is balanced </a:t>
            </a:r>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ge0b2a3ac96_0_7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7" name="Google Shape;357;ge0b2a3ac96_0_7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1400">
                <a:solidFill>
                  <a:srgbClr val="424242"/>
                </a:solidFill>
                <a:latin typeface="Nunito"/>
                <a:ea typeface="Nunito"/>
                <a:cs typeface="Nunito"/>
                <a:sym typeface="Nunito"/>
              </a:rPr>
              <a:t>Sqlite and sqlalchemy to create database</a:t>
            </a:r>
            <a:endParaRPr b="1" sz="1400">
              <a:solidFill>
                <a:srgbClr val="424242"/>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rPr b="1" lang="en" sz="1400">
                <a:solidFill>
                  <a:srgbClr val="424242"/>
                </a:solidFill>
                <a:latin typeface="Nunito"/>
                <a:ea typeface="Nunito"/>
                <a:cs typeface="Nunito"/>
                <a:sym typeface="Nunito"/>
              </a:rPr>
              <a:t>Used python and table plus to interact with the database</a:t>
            </a:r>
            <a:endParaRPr b="1" sz="1400">
              <a:solidFill>
                <a:srgbClr val="424242"/>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rPr b="1" lang="en" sz="1400">
                <a:solidFill>
                  <a:srgbClr val="424242"/>
                </a:solidFill>
                <a:latin typeface="Nunito"/>
                <a:ea typeface="Nunito"/>
                <a:cs typeface="Nunito"/>
                <a:sym typeface="Nunito"/>
              </a:rPr>
              <a:t>This erd is showing the tables:</a:t>
            </a:r>
            <a:endParaRPr b="1" sz="1400">
              <a:solidFill>
                <a:srgbClr val="424242"/>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rPr b="1" lang="en" sz="1400">
                <a:solidFill>
                  <a:srgbClr val="424242"/>
                </a:solidFill>
                <a:latin typeface="Nunito"/>
                <a:ea typeface="Nunito"/>
                <a:cs typeface="Nunito"/>
                <a:sym typeface="Nunito"/>
              </a:rPr>
              <a:t>Groceries, three scraped amazon tables and reddit table. </a:t>
            </a:r>
            <a:endParaRPr b="1" sz="1400">
              <a:solidFill>
                <a:srgbClr val="424242"/>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t/>
            </a:r>
            <a:endParaRPr b="1" sz="2200">
              <a:solidFill>
                <a:srgbClr val="424242"/>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t/>
            </a:r>
            <a:endParaRPr b="1" sz="2200">
              <a:solidFill>
                <a:srgbClr val="424242"/>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t/>
            </a:r>
            <a:endParaRPr b="1" sz="2200">
              <a:solidFill>
                <a:srgbClr val="424242"/>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t/>
            </a:r>
            <a:endParaRPr b="1" sz="2200">
              <a:solidFill>
                <a:srgbClr val="424242"/>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rPr b="1" lang="en" sz="2200">
                <a:solidFill>
                  <a:srgbClr val="424242"/>
                </a:solidFill>
                <a:latin typeface="Nunito"/>
                <a:ea typeface="Nunito"/>
                <a:cs typeface="Nunito"/>
                <a:sym typeface="Nunito"/>
              </a:rPr>
              <a:t>Database</a:t>
            </a:r>
            <a:endParaRPr b="1" sz="2200">
              <a:solidFill>
                <a:srgbClr val="424242"/>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rPr lang="en" sz="1600">
                <a:solidFill>
                  <a:srgbClr val="24292E"/>
                </a:solidFill>
                <a:highlight>
                  <a:schemeClr val="lt1"/>
                </a:highlight>
              </a:rPr>
              <a:t>We used Sqlite and sqlalchemy to create the database. This was a local database that is suitable for the development stage of a project. </a:t>
            </a:r>
            <a:endParaRPr sz="1600">
              <a:solidFill>
                <a:srgbClr val="24292E"/>
              </a:solidFill>
              <a:highlight>
                <a:schemeClr val="lt1"/>
              </a:highlight>
            </a:endParaRPr>
          </a:p>
          <a:p>
            <a:pPr indent="0" lvl="0" marL="0" rtl="0" algn="l">
              <a:spcBef>
                <a:spcPts val="0"/>
              </a:spcBef>
              <a:spcAft>
                <a:spcPts val="0"/>
              </a:spcAft>
              <a:buNone/>
            </a:pPr>
            <a:r>
              <a:rPr lang="en" sz="1600">
                <a:solidFill>
                  <a:srgbClr val="24292E"/>
                </a:solidFill>
                <a:highlight>
                  <a:schemeClr val="lt1"/>
                </a:highlight>
              </a:rPr>
              <a:t>We interacted with the database using python, and table plus. </a:t>
            </a:r>
            <a:endParaRPr sz="1600">
              <a:solidFill>
                <a:srgbClr val="24292E"/>
              </a:solidFill>
              <a:highlight>
                <a:schemeClr val="lt1"/>
              </a:highlight>
            </a:endParaRPr>
          </a:p>
          <a:p>
            <a:pPr indent="0" lvl="0" marL="0" rtl="0" algn="l">
              <a:spcBef>
                <a:spcPts val="0"/>
              </a:spcBef>
              <a:spcAft>
                <a:spcPts val="0"/>
              </a:spcAft>
              <a:buClr>
                <a:schemeClr val="dk1"/>
              </a:buClr>
              <a:buSzPts val="1100"/>
              <a:buFont typeface="Arial"/>
              <a:buNone/>
            </a:pPr>
            <a:r>
              <a:rPr lang="en" sz="1600">
                <a:solidFill>
                  <a:srgbClr val="24292E"/>
                </a:solidFill>
                <a:highlight>
                  <a:schemeClr val="lt1"/>
                </a:highlight>
              </a:rPr>
              <a:t>This ERD is showing the tables in the database. The first one is the data from amazon general groceries. (I did not include the metadata because we did not use it.) The three in the middle are from the amazon scraped data. The first one is of the brands. The second is the products. Since each brand has several products, the connection is one to many. Since each product has multiple reviews the connection between the product and the review table was also one to many. Lastly we have the reddit table. </a:t>
            </a:r>
            <a:endParaRPr sz="1600">
              <a:solidFill>
                <a:srgbClr val="24292E"/>
              </a:solidFill>
              <a:highlight>
                <a:schemeClr val="lt1"/>
              </a:highlight>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0"/>
              </a:spcBef>
              <a:spcAft>
                <a:spcPts val="0"/>
              </a:spcAft>
              <a:buClr>
                <a:schemeClr val="lt1"/>
              </a:buClr>
              <a:buSzPts val="1100"/>
              <a:buChar char="○"/>
              <a:defRPr>
                <a:solidFill>
                  <a:schemeClr val="lt1"/>
                </a:solidFill>
              </a:defRPr>
            </a:lvl2pPr>
            <a:lvl3pPr indent="-298450" lvl="2" marL="1371600" algn="ctr">
              <a:spcBef>
                <a:spcPts val="0"/>
              </a:spcBef>
              <a:spcAft>
                <a:spcPts val="0"/>
              </a:spcAft>
              <a:buClr>
                <a:schemeClr val="lt1"/>
              </a:buClr>
              <a:buSzPts val="1100"/>
              <a:buChar char="■"/>
              <a:defRPr>
                <a:solidFill>
                  <a:schemeClr val="lt1"/>
                </a:solidFill>
              </a:defRPr>
            </a:lvl3pPr>
            <a:lvl4pPr indent="-298450" lvl="3" marL="1828800" algn="ctr">
              <a:spcBef>
                <a:spcPts val="0"/>
              </a:spcBef>
              <a:spcAft>
                <a:spcPts val="0"/>
              </a:spcAft>
              <a:buClr>
                <a:schemeClr val="lt1"/>
              </a:buClr>
              <a:buSzPts val="1100"/>
              <a:buChar char="●"/>
              <a:defRPr>
                <a:solidFill>
                  <a:schemeClr val="lt1"/>
                </a:solidFill>
              </a:defRPr>
            </a:lvl4pPr>
            <a:lvl5pPr indent="-298450" lvl="4" marL="2286000" algn="ctr">
              <a:spcBef>
                <a:spcPts val="0"/>
              </a:spcBef>
              <a:spcAft>
                <a:spcPts val="0"/>
              </a:spcAft>
              <a:buClr>
                <a:schemeClr val="lt1"/>
              </a:buClr>
              <a:buSzPts val="1100"/>
              <a:buChar char="○"/>
              <a:defRPr>
                <a:solidFill>
                  <a:schemeClr val="lt1"/>
                </a:solidFill>
              </a:defRPr>
            </a:lvl5pPr>
            <a:lvl6pPr indent="-298450" lvl="5" marL="2743200" algn="ctr">
              <a:spcBef>
                <a:spcPts val="0"/>
              </a:spcBef>
              <a:spcAft>
                <a:spcPts val="0"/>
              </a:spcAft>
              <a:buClr>
                <a:schemeClr val="lt1"/>
              </a:buClr>
              <a:buSzPts val="1100"/>
              <a:buChar char="■"/>
              <a:defRPr>
                <a:solidFill>
                  <a:schemeClr val="lt1"/>
                </a:solidFill>
              </a:defRPr>
            </a:lvl6pPr>
            <a:lvl7pPr indent="-298450" lvl="6" marL="3200400" algn="ctr">
              <a:spcBef>
                <a:spcPts val="0"/>
              </a:spcBef>
              <a:spcAft>
                <a:spcPts val="0"/>
              </a:spcAft>
              <a:buClr>
                <a:schemeClr val="lt1"/>
              </a:buClr>
              <a:buSzPts val="1100"/>
              <a:buChar char="●"/>
              <a:defRPr>
                <a:solidFill>
                  <a:schemeClr val="lt1"/>
                </a:solidFill>
              </a:defRPr>
            </a:lvl7pPr>
            <a:lvl8pPr indent="-298450" lvl="7" marL="3657600" algn="ctr">
              <a:spcBef>
                <a:spcPts val="0"/>
              </a:spcBef>
              <a:spcAft>
                <a:spcPts val="0"/>
              </a:spcAft>
              <a:buClr>
                <a:schemeClr val="lt1"/>
              </a:buClr>
              <a:buSzPts val="1100"/>
              <a:buChar char="○"/>
              <a:defRPr>
                <a:solidFill>
                  <a:schemeClr val="lt1"/>
                </a:solidFill>
              </a:defRPr>
            </a:lvl8pPr>
            <a:lvl9pPr indent="-298450" lvl="8" marL="4114800" algn="ctr">
              <a:spcBef>
                <a:spcPts val="0"/>
              </a:spcBef>
              <a:spcAft>
                <a:spcPts val="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20.png"/><Relationship Id="rId4" Type="http://schemas.openxmlformats.org/officeDocument/2006/relationships/image" Target="../media/image17.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4.png"/><Relationship Id="rId4" Type="http://schemas.openxmlformats.org/officeDocument/2006/relationships/image" Target="../media/image2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2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5.png"/><Relationship Id="rId4" Type="http://schemas.openxmlformats.org/officeDocument/2006/relationships/image" Target="../media/image13.png"/><Relationship Id="rId9" Type="http://schemas.openxmlformats.org/officeDocument/2006/relationships/image" Target="../media/image24.png"/><Relationship Id="rId5" Type="http://schemas.openxmlformats.org/officeDocument/2006/relationships/image" Target="../media/image16.png"/><Relationship Id="rId6" Type="http://schemas.openxmlformats.org/officeDocument/2006/relationships/image" Target="../media/image27.png"/><Relationship Id="rId7" Type="http://schemas.openxmlformats.org/officeDocument/2006/relationships/image" Target="../media/image18.png"/><Relationship Id="rId8" Type="http://schemas.openxmlformats.org/officeDocument/2006/relationships/image" Target="../media/image2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28.png"/><Relationship Id="rId4" Type="http://schemas.openxmlformats.org/officeDocument/2006/relationships/image" Target="../media/image25.png"/><Relationship Id="rId5" Type="http://schemas.openxmlformats.org/officeDocument/2006/relationships/image" Target="../media/image16.png"/><Relationship Id="rId6" Type="http://schemas.openxmlformats.org/officeDocument/2006/relationships/image" Target="../media/image2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30.png"/><Relationship Id="rId4" Type="http://schemas.openxmlformats.org/officeDocument/2006/relationships/image" Target="../media/image16.png"/><Relationship Id="rId9" Type="http://schemas.openxmlformats.org/officeDocument/2006/relationships/image" Target="../media/image25.png"/><Relationship Id="rId5" Type="http://schemas.openxmlformats.org/officeDocument/2006/relationships/image" Target="../media/image27.png"/><Relationship Id="rId6" Type="http://schemas.openxmlformats.org/officeDocument/2006/relationships/image" Target="../media/image18.png"/><Relationship Id="rId7" Type="http://schemas.openxmlformats.org/officeDocument/2006/relationships/image" Target="../media/image22.png"/><Relationship Id="rId8" Type="http://schemas.openxmlformats.org/officeDocument/2006/relationships/image" Target="../media/image2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0.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5.png"/><Relationship Id="rId4" Type="http://schemas.openxmlformats.org/officeDocument/2006/relationships/image" Target="../media/image4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 Id="rId3" Type="http://schemas.openxmlformats.org/officeDocument/2006/relationships/image" Target="../media/image32.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4.xml"/><Relationship Id="rId3" Type="http://schemas.openxmlformats.org/officeDocument/2006/relationships/image" Target="../media/image3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16.png"/><Relationship Id="rId4" Type="http://schemas.openxmlformats.org/officeDocument/2006/relationships/image" Target="../media/image27.png"/><Relationship Id="rId5" Type="http://schemas.openxmlformats.org/officeDocument/2006/relationships/image" Target="../media/image18.png"/><Relationship Id="rId6" Type="http://schemas.openxmlformats.org/officeDocument/2006/relationships/image" Target="../media/image22.png"/><Relationship Id="rId7" Type="http://schemas.openxmlformats.org/officeDocument/2006/relationships/image" Target="../media/image2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16.png"/><Relationship Id="rId4" Type="http://schemas.openxmlformats.org/officeDocument/2006/relationships/image" Target="../media/image27.png"/><Relationship Id="rId5" Type="http://schemas.openxmlformats.org/officeDocument/2006/relationships/image" Target="../media/image18.png"/><Relationship Id="rId6" Type="http://schemas.openxmlformats.org/officeDocument/2006/relationships/image" Target="../media/image22.png"/><Relationship Id="rId7" Type="http://schemas.openxmlformats.org/officeDocument/2006/relationships/image" Target="../media/image24.png"/><Relationship Id="rId8" Type="http://schemas.openxmlformats.org/officeDocument/2006/relationships/image" Target="../media/image4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25.png"/><Relationship Id="rId4" Type="http://schemas.openxmlformats.org/officeDocument/2006/relationships/image" Target="../media/image27.png"/><Relationship Id="rId5" Type="http://schemas.openxmlformats.org/officeDocument/2006/relationships/image" Target="../media/image38.png"/><Relationship Id="rId6" Type="http://schemas.openxmlformats.org/officeDocument/2006/relationships/image" Target="../media/image3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33.png"/><Relationship Id="rId4" Type="http://schemas.openxmlformats.org/officeDocument/2006/relationships/image" Target="../media/image25.png"/><Relationship Id="rId5" Type="http://schemas.openxmlformats.org/officeDocument/2006/relationships/image" Target="../media/image18.png"/><Relationship Id="rId6" Type="http://schemas.openxmlformats.org/officeDocument/2006/relationships/image" Target="../media/image4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25.png"/><Relationship Id="rId4" Type="http://schemas.openxmlformats.org/officeDocument/2006/relationships/image" Target="../media/image22.png"/><Relationship Id="rId5" Type="http://schemas.openxmlformats.org/officeDocument/2006/relationships/image" Target="../media/image40.png"/><Relationship Id="rId6" Type="http://schemas.openxmlformats.org/officeDocument/2006/relationships/image" Target="../media/image3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7.png"/><Relationship Id="rId4" Type="http://schemas.openxmlformats.org/officeDocument/2006/relationships/image" Target="../media/image12.jpg"/><Relationship Id="rId10" Type="http://schemas.openxmlformats.org/officeDocument/2006/relationships/image" Target="../media/image2.png"/><Relationship Id="rId9" Type="http://schemas.openxmlformats.org/officeDocument/2006/relationships/image" Target="../media/image9.png"/><Relationship Id="rId5" Type="http://schemas.openxmlformats.org/officeDocument/2006/relationships/image" Target="../media/image19.gif"/><Relationship Id="rId6" Type="http://schemas.openxmlformats.org/officeDocument/2006/relationships/image" Target="../media/image8.png"/><Relationship Id="rId7" Type="http://schemas.openxmlformats.org/officeDocument/2006/relationships/image" Target="../media/image5.png"/><Relationship Id="rId8" Type="http://schemas.openxmlformats.org/officeDocument/2006/relationships/image" Target="../media/image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25.png"/><Relationship Id="rId4" Type="http://schemas.openxmlformats.org/officeDocument/2006/relationships/image" Target="../media/image24.png"/><Relationship Id="rId5" Type="http://schemas.openxmlformats.org/officeDocument/2006/relationships/image" Target="../media/image43.png"/><Relationship Id="rId6" Type="http://schemas.openxmlformats.org/officeDocument/2006/relationships/image" Target="../media/image45.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25.png"/><Relationship Id="rId4" Type="http://schemas.openxmlformats.org/officeDocument/2006/relationships/image" Target="../media/image16.png"/><Relationship Id="rId5" Type="http://schemas.openxmlformats.org/officeDocument/2006/relationships/image" Target="../media/image36.png"/><Relationship Id="rId6" Type="http://schemas.openxmlformats.org/officeDocument/2006/relationships/image" Target="../media/image27.png"/><Relationship Id="rId7" Type="http://schemas.openxmlformats.org/officeDocument/2006/relationships/image" Target="../media/image39.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37.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44.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1.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6.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1.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2"/>
            </a:gs>
            <a:gs pos="37000">
              <a:schemeClr val="lt1"/>
            </a:gs>
            <a:gs pos="100000">
              <a:schemeClr val="accent3"/>
            </a:gs>
          </a:gsLst>
          <a:lin ang="5400700" scaled="0"/>
        </a:gradFill>
      </p:bgPr>
    </p:bg>
    <p:spTree>
      <p:nvGrpSpPr>
        <p:cNvPr id="276" name="Shape 276"/>
        <p:cNvGrpSpPr/>
        <p:nvPr/>
      </p:nvGrpSpPr>
      <p:grpSpPr>
        <a:xfrm>
          <a:off x="0" y="0"/>
          <a:ext cx="0" cy="0"/>
          <a:chOff x="0" y="0"/>
          <a:chExt cx="0" cy="0"/>
        </a:xfrm>
      </p:grpSpPr>
      <p:sp>
        <p:nvSpPr>
          <p:cNvPr id="277" name="Google Shape;277;p13"/>
          <p:cNvSpPr txBox="1"/>
          <p:nvPr>
            <p:ph idx="4294967295" type="title"/>
          </p:nvPr>
        </p:nvSpPr>
        <p:spPr>
          <a:xfrm>
            <a:off x="1056750" y="245575"/>
            <a:ext cx="7030500" cy="999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5300"/>
              <a:t>Where’s the Beef?</a:t>
            </a:r>
            <a:endParaRPr b="1" sz="5300"/>
          </a:p>
        </p:txBody>
      </p:sp>
      <p:sp>
        <p:nvSpPr>
          <p:cNvPr id="278" name="Google Shape;278;p13"/>
          <p:cNvSpPr txBox="1"/>
          <p:nvPr>
            <p:ph idx="4294967295" type="body"/>
          </p:nvPr>
        </p:nvSpPr>
        <p:spPr>
          <a:xfrm>
            <a:off x="144000" y="4340150"/>
            <a:ext cx="9000000" cy="5349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b="1" i="1" lang="en" sz="2300">
                <a:solidFill>
                  <a:srgbClr val="2B2B2B"/>
                </a:solidFill>
              </a:rPr>
              <a:t> </a:t>
            </a:r>
            <a:r>
              <a:rPr b="1" i="1" lang="en" sz="2300"/>
              <a:t>Tamar Brand-Perez, Tiffany Price, Ben Tubbs, and Jose Santos</a:t>
            </a:r>
            <a:endParaRPr b="1" i="1" sz="2300"/>
          </a:p>
        </p:txBody>
      </p:sp>
      <p:pic>
        <p:nvPicPr>
          <p:cNvPr id="279" name="Google Shape;279;p13"/>
          <p:cNvPicPr preferRelativeResize="0"/>
          <p:nvPr/>
        </p:nvPicPr>
        <p:blipFill>
          <a:blip r:embed="rId3">
            <a:alphaModFix/>
          </a:blip>
          <a:stretch>
            <a:fillRect/>
          </a:stretch>
        </p:blipFill>
        <p:spPr>
          <a:xfrm>
            <a:off x="1675250" y="1106200"/>
            <a:ext cx="5830725" cy="29153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p22"/>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Questions </a:t>
            </a:r>
            <a:endParaRPr/>
          </a:p>
        </p:txBody>
      </p:sp>
      <p:sp>
        <p:nvSpPr>
          <p:cNvPr id="366" name="Google Shape;366;p22"/>
          <p:cNvSpPr txBox="1"/>
          <p:nvPr>
            <p:ph idx="1" type="body"/>
          </p:nvPr>
        </p:nvSpPr>
        <p:spPr>
          <a:xfrm>
            <a:off x="1141750" y="1315200"/>
            <a:ext cx="6783000" cy="3447300"/>
          </a:xfrm>
          <a:prstGeom prst="rect">
            <a:avLst/>
          </a:prstGeom>
        </p:spPr>
        <p:txBody>
          <a:bodyPr anchorCtr="0" anchor="t" bIns="91425" lIns="91425" spcFirstLastPara="1" rIns="91425" wrap="square" tIns="91425">
            <a:normAutofit/>
          </a:bodyPr>
          <a:lstStyle/>
          <a:p>
            <a:pPr indent="-368300" lvl="0" marL="457200" rtl="0" algn="l">
              <a:lnSpc>
                <a:spcPct val="150000"/>
              </a:lnSpc>
              <a:spcBef>
                <a:spcPts val="1600"/>
              </a:spcBef>
              <a:spcAft>
                <a:spcPts val="0"/>
              </a:spcAft>
              <a:buClr>
                <a:srgbClr val="2B2B2B"/>
              </a:buClr>
              <a:buSzPts val="2200"/>
              <a:buFont typeface="Roboto"/>
              <a:buChar char="●"/>
            </a:pPr>
            <a:r>
              <a:rPr lang="en" sz="1800">
                <a:solidFill>
                  <a:srgbClr val="2B2B2B"/>
                </a:solidFill>
                <a:latin typeface="Roboto"/>
                <a:ea typeface="Roboto"/>
                <a:cs typeface="Roboto"/>
                <a:sym typeface="Roboto"/>
              </a:rPr>
              <a:t>How do people feel about fake meat products</a:t>
            </a:r>
            <a:endParaRPr sz="1800">
              <a:solidFill>
                <a:srgbClr val="2B2B2B"/>
              </a:solidFill>
              <a:latin typeface="Roboto"/>
              <a:ea typeface="Roboto"/>
              <a:cs typeface="Roboto"/>
              <a:sym typeface="Roboto"/>
            </a:endParaRPr>
          </a:p>
          <a:p>
            <a:pPr indent="-342900" lvl="1" marL="914400" rtl="0" algn="l">
              <a:lnSpc>
                <a:spcPct val="150000"/>
              </a:lnSpc>
              <a:spcBef>
                <a:spcPts val="0"/>
              </a:spcBef>
              <a:spcAft>
                <a:spcPts val="0"/>
              </a:spcAft>
              <a:buClr>
                <a:srgbClr val="2B2B2B"/>
              </a:buClr>
              <a:buSzPts val="1800"/>
              <a:buFont typeface="Roboto"/>
              <a:buChar char="○"/>
            </a:pPr>
            <a:r>
              <a:rPr lang="en" sz="1600">
                <a:solidFill>
                  <a:srgbClr val="000000"/>
                </a:solidFill>
                <a:latin typeface="Arial"/>
                <a:ea typeface="Arial"/>
                <a:cs typeface="Arial"/>
                <a:sym typeface="Arial"/>
              </a:rPr>
              <a:t>P</a:t>
            </a:r>
            <a:r>
              <a:rPr lang="en" sz="1600">
                <a:solidFill>
                  <a:srgbClr val="000000"/>
                </a:solidFill>
                <a:latin typeface="Arial"/>
                <a:ea typeface="Arial"/>
                <a:cs typeface="Arial"/>
                <a:sym typeface="Arial"/>
              </a:rPr>
              <a:t>ositive or negative review?</a:t>
            </a:r>
            <a:endParaRPr sz="1600">
              <a:solidFill>
                <a:srgbClr val="000000"/>
              </a:solidFill>
              <a:latin typeface="Arial"/>
              <a:ea typeface="Arial"/>
              <a:cs typeface="Arial"/>
              <a:sym typeface="Arial"/>
            </a:endParaRPr>
          </a:p>
          <a:p>
            <a:pPr indent="-330200" lvl="1" marL="914400" rtl="0" algn="l">
              <a:lnSpc>
                <a:spcPct val="150000"/>
              </a:lnSpc>
              <a:spcBef>
                <a:spcPts val="0"/>
              </a:spcBef>
              <a:spcAft>
                <a:spcPts val="0"/>
              </a:spcAft>
              <a:buClr>
                <a:srgbClr val="000000"/>
              </a:buClr>
              <a:buSzPts val="1600"/>
              <a:buFont typeface="Arial"/>
              <a:buChar char="○"/>
            </a:pPr>
            <a:r>
              <a:rPr lang="en" sz="1600">
                <a:solidFill>
                  <a:srgbClr val="000000"/>
                </a:solidFill>
                <a:latin typeface="Arial"/>
                <a:ea typeface="Arial"/>
                <a:cs typeface="Arial"/>
                <a:sym typeface="Arial"/>
              </a:rPr>
              <a:t>Frequent words reviewers associate with a brand.</a:t>
            </a:r>
            <a:endParaRPr sz="1600">
              <a:solidFill>
                <a:srgbClr val="000000"/>
              </a:solidFill>
              <a:latin typeface="Arial"/>
              <a:ea typeface="Arial"/>
              <a:cs typeface="Arial"/>
              <a:sym typeface="Arial"/>
            </a:endParaRPr>
          </a:p>
          <a:p>
            <a:pPr indent="-342900" lvl="1" marL="914400" rtl="0" algn="l">
              <a:lnSpc>
                <a:spcPct val="150000"/>
              </a:lnSpc>
              <a:spcBef>
                <a:spcPts val="0"/>
              </a:spcBef>
              <a:spcAft>
                <a:spcPts val="0"/>
              </a:spcAft>
              <a:buClr>
                <a:srgbClr val="2B2B2B"/>
              </a:buClr>
              <a:buSzPts val="1800"/>
              <a:buFont typeface="Roboto"/>
              <a:buChar char="○"/>
            </a:pPr>
            <a:r>
              <a:rPr lang="en" sz="1600">
                <a:solidFill>
                  <a:srgbClr val="000000"/>
                </a:solidFill>
                <a:latin typeface="Arial"/>
                <a:ea typeface="Arial"/>
                <a:cs typeface="Arial"/>
                <a:sym typeface="Arial"/>
              </a:rPr>
              <a:t>Price change over time?</a:t>
            </a:r>
            <a:endParaRPr sz="1600">
              <a:solidFill>
                <a:srgbClr val="000000"/>
              </a:solidFill>
              <a:latin typeface="Arial"/>
              <a:ea typeface="Arial"/>
              <a:cs typeface="Arial"/>
              <a:sym typeface="Arial"/>
            </a:endParaRPr>
          </a:p>
          <a:p>
            <a:pPr indent="-342900" lvl="1" marL="914400" rtl="0" algn="l">
              <a:lnSpc>
                <a:spcPct val="150000"/>
              </a:lnSpc>
              <a:spcBef>
                <a:spcPts val="0"/>
              </a:spcBef>
              <a:spcAft>
                <a:spcPts val="0"/>
              </a:spcAft>
              <a:buClr>
                <a:srgbClr val="2B2B2B"/>
              </a:buClr>
              <a:buSzPts val="1800"/>
              <a:buFont typeface="Roboto"/>
              <a:buChar char="○"/>
            </a:pPr>
            <a:r>
              <a:rPr lang="en" sz="1600">
                <a:solidFill>
                  <a:srgbClr val="000000"/>
                </a:solidFill>
                <a:latin typeface="Arial"/>
                <a:ea typeface="Arial"/>
                <a:cs typeface="Arial"/>
                <a:sym typeface="Arial"/>
              </a:rPr>
              <a:t>Rating change over time?</a:t>
            </a:r>
            <a:endParaRPr sz="1800">
              <a:solidFill>
                <a:srgbClr val="000000"/>
              </a:solidFill>
              <a:latin typeface="Arial"/>
              <a:ea typeface="Arial"/>
              <a:cs typeface="Arial"/>
              <a:sym typeface="Arial"/>
            </a:endParaRPr>
          </a:p>
          <a:p>
            <a:pPr indent="-368300" lvl="0" marL="457200" rtl="0" algn="l">
              <a:lnSpc>
                <a:spcPct val="150000"/>
              </a:lnSpc>
              <a:spcBef>
                <a:spcPts val="0"/>
              </a:spcBef>
              <a:spcAft>
                <a:spcPts val="0"/>
              </a:spcAft>
              <a:buClr>
                <a:srgbClr val="000000"/>
              </a:buClr>
              <a:buSzPts val="2200"/>
              <a:buFont typeface="Arial"/>
              <a:buChar char="●"/>
            </a:pPr>
            <a:r>
              <a:rPr lang="en" sz="1800">
                <a:solidFill>
                  <a:srgbClr val="000000"/>
                </a:solidFill>
                <a:latin typeface="Arial"/>
                <a:ea typeface="Arial"/>
                <a:cs typeface="Arial"/>
                <a:sym typeface="Arial"/>
              </a:rPr>
              <a:t>Inform grocery store owners</a:t>
            </a:r>
            <a:endParaRPr sz="1800">
              <a:solidFill>
                <a:srgbClr val="000000"/>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2"/>
            </a:gs>
            <a:gs pos="37000">
              <a:schemeClr val="lt1"/>
            </a:gs>
            <a:gs pos="100000">
              <a:schemeClr val="accent3"/>
            </a:gs>
          </a:gsLst>
          <a:lin ang="5400700" scaled="0"/>
        </a:gradFill>
      </p:bgPr>
    </p:bg>
    <p:spTree>
      <p:nvGrpSpPr>
        <p:cNvPr id="370" name="Shape 370"/>
        <p:cNvGrpSpPr/>
        <p:nvPr/>
      </p:nvGrpSpPr>
      <p:grpSpPr>
        <a:xfrm>
          <a:off x="0" y="0"/>
          <a:ext cx="0" cy="0"/>
          <a:chOff x="0" y="0"/>
          <a:chExt cx="0" cy="0"/>
        </a:xfrm>
      </p:grpSpPr>
      <p:sp>
        <p:nvSpPr>
          <p:cNvPr id="371" name="Google Shape;371;p23"/>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solidFill>
                  <a:schemeClr val="dk2"/>
                </a:solidFill>
              </a:rPr>
              <a:t>Machine Learning</a:t>
            </a:r>
            <a:endParaRPr>
              <a:solidFill>
                <a:schemeClr val="dk2"/>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5" name="Shape 375"/>
        <p:cNvGrpSpPr/>
        <p:nvPr/>
      </p:nvGrpSpPr>
      <p:grpSpPr>
        <a:xfrm>
          <a:off x="0" y="0"/>
          <a:ext cx="0" cy="0"/>
          <a:chOff x="0" y="0"/>
          <a:chExt cx="0" cy="0"/>
        </a:xfrm>
      </p:grpSpPr>
      <p:sp>
        <p:nvSpPr>
          <p:cNvPr id="376" name="Google Shape;376;p2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Preprocessing and Normalization</a:t>
            </a:r>
            <a:endParaRPr/>
          </a:p>
        </p:txBody>
      </p:sp>
      <p:pic>
        <p:nvPicPr>
          <p:cNvPr id="377" name="Google Shape;377;p24"/>
          <p:cNvPicPr preferRelativeResize="0"/>
          <p:nvPr/>
        </p:nvPicPr>
        <p:blipFill>
          <a:blip r:embed="rId3">
            <a:alphaModFix/>
          </a:blip>
          <a:stretch>
            <a:fillRect/>
          </a:stretch>
        </p:blipFill>
        <p:spPr>
          <a:xfrm>
            <a:off x="3417613" y="1389188"/>
            <a:ext cx="5191125" cy="3209925"/>
          </a:xfrm>
          <a:prstGeom prst="rect">
            <a:avLst/>
          </a:prstGeom>
          <a:noFill/>
          <a:ln>
            <a:noFill/>
          </a:ln>
        </p:spPr>
      </p:pic>
      <p:sp>
        <p:nvSpPr>
          <p:cNvPr id="378" name="Google Shape;378;p24"/>
          <p:cNvSpPr txBox="1"/>
          <p:nvPr/>
        </p:nvSpPr>
        <p:spPr>
          <a:xfrm>
            <a:off x="248475" y="1553000"/>
            <a:ext cx="3018900" cy="3166800"/>
          </a:xfrm>
          <a:prstGeom prst="rect">
            <a:avLst/>
          </a:prstGeom>
          <a:noFill/>
          <a:ln>
            <a:noFill/>
          </a:ln>
        </p:spPr>
        <p:txBody>
          <a:bodyPr anchorCtr="0" anchor="t" bIns="91425" lIns="91425" spcFirstLastPara="1" rIns="91425" wrap="square" tIns="91425">
            <a:spAutoFit/>
          </a:bodyPr>
          <a:lstStyle/>
          <a:p>
            <a:pPr indent="-365125" lvl="0" marL="457200" rtl="0" algn="l">
              <a:lnSpc>
                <a:spcPct val="115000"/>
              </a:lnSpc>
              <a:spcBef>
                <a:spcPts val="0"/>
              </a:spcBef>
              <a:spcAft>
                <a:spcPts val="0"/>
              </a:spcAft>
              <a:buClr>
                <a:srgbClr val="333333"/>
              </a:buClr>
              <a:buSzPts val="2150"/>
              <a:buChar char="●"/>
            </a:pPr>
            <a:r>
              <a:rPr b="1" lang="en" sz="2150">
                <a:solidFill>
                  <a:srgbClr val="333333"/>
                </a:solidFill>
                <a:highlight>
                  <a:srgbClr val="FFFFFF"/>
                </a:highlight>
              </a:rPr>
              <a:t>Tokenization</a:t>
            </a:r>
            <a:endParaRPr b="1" sz="2150">
              <a:solidFill>
                <a:srgbClr val="333333"/>
              </a:solidFill>
              <a:highlight>
                <a:srgbClr val="FFFFFF"/>
              </a:highlight>
            </a:endParaRPr>
          </a:p>
          <a:p>
            <a:pPr indent="-365125" lvl="0" marL="457200" rtl="0" algn="l">
              <a:lnSpc>
                <a:spcPct val="115000"/>
              </a:lnSpc>
              <a:spcBef>
                <a:spcPts val="0"/>
              </a:spcBef>
              <a:spcAft>
                <a:spcPts val="0"/>
              </a:spcAft>
              <a:buClr>
                <a:srgbClr val="333333"/>
              </a:buClr>
              <a:buSzPts val="2150"/>
              <a:buChar char="●"/>
            </a:pPr>
            <a:r>
              <a:rPr b="1" lang="en" sz="2150">
                <a:solidFill>
                  <a:srgbClr val="333333"/>
                </a:solidFill>
                <a:highlight>
                  <a:srgbClr val="FFFFFF"/>
                </a:highlight>
              </a:rPr>
              <a:t>Casing</a:t>
            </a:r>
            <a:r>
              <a:rPr lang="en" sz="2150">
                <a:solidFill>
                  <a:srgbClr val="333333"/>
                </a:solidFill>
                <a:highlight>
                  <a:srgbClr val="FFFFFF"/>
                </a:highlight>
              </a:rPr>
              <a:t> </a:t>
            </a:r>
            <a:endParaRPr sz="2150">
              <a:solidFill>
                <a:srgbClr val="333333"/>
              </a:solidFill>
              <a:highlight>
                <a:srgbClr val="FFFFFF"/>
              </a:highlight>
            </a:endParaRPr>
          </a:p>
          <a:p>
            <a:pPr indent="-365125" lvl="0" marL="457200" rtl="0" algn="l">
              <a:lnSpc>
                <a:spcPct val="115000"/>
              </a:lnSpc>
              <a:spcBef>
                <a:spcPts val="0"/>
              </a:spcBef>
              <a:spcAft>
                <a:spcPts val="0"/>
              </a:spcAft>
              <a:buClr>
                <a:srgbClr val="333333"/>
              </a:buClr>
              <a:buSzPts val="2150"/>
              <a:buChar char="●"/>
            </a:pPr>
            <a:r>
              <a:rPr b="1" lang="en" sz="2150">
                <a:solidFill>
                  <a:srgbClr val="333333"/>
                </a:solidFill>
                <a:highlight>
                  <a:srgbClr val="FFFFFF"/>
                </a:highlight>
              </a:rPr>
              <a:t>Removing Non Alphanumerics</a:t>
            </a:r>
            <a:endParaRPr sz="2150">
              <a:solidFill>
                <a:srgbClr val="333333"/>
              </a:solidFill>
              <a:highlight>
                <a:srgbClr val="FFFFFF"/>
              </a:highlight>
            </a:endParaRPr>
          </a:p>
          <a:p>
            <a:pPr indent="-365125" lvl="0" marL="457200" rtl="0" algn="l">
              <a:lnSpc>
                <a:spcPct val="115000"/>
              </a:lnSpc>
              <a:spcBef>
                <a:spcPts val="0"/>
              </a:spcBef>
              <a:spcAft>
                <a:spcPts val="0"/>
              </a:spcAft>
              <a:buClr>
                <a:srgbClr val="333333"/>
              </a:buClr>
              <a:buSzPts val="2150"/>
              <a:buChar char="●"/>
            </a:pPr>
            <a:r>
              <a:rPr b="1" lang="en" sz="2150">
                <a:solidFill>
                  <a:srgbClr val="333333"/>
                </a:solidFill>
                <a:highlight>
                  <a:srgbClr val="FFFFFF"/>
                </a:highlight>
              </a:rPr>
              <a:t>Length</a:t>
            </a:r>
            <a:endParaRPr sz="2150">
              <a:solidFill>
                <a:srgbClr val="333333"/>
              </a:solidFill>
              <a:highlight>
                <a:srgbClr val="FFFFFF"/>
              </a:highlight>
            </a:endParaRPr>
          </a:p>
          <a:p>
            <a:pPr indent="-365125" lvl="0" marL="457200" rtl="0" algn="l">
              <a:lnSpc>
                <a:spcPct val="115000"/>
              </a:lnSpc>
              <a:spcBef>
                <a:spcPts val="0"/>
              </a:spcBef>
              <a:spcAft>
                <a:spcPts val="0"/>
              </a:spcAft>
              <a:buClr>
                <a:srgbClr val="333333"/>
              </a:buClr>
              <a:buSzPts val="2150"/>
              <a:buChar char="●"/>
            </a:pPr>
            <a:r>
              <a:rPr b="1" lang="en" sz="2150">
                <a:solidFill>
                  <a:srgbClr val="333333"/>
                </a:solidFill>
                <a:highlight>
                  <a:srgbClr val="FFFFFF"/>
                </a:highlight>
              </a:rPr>
              <a:t>Stop Words</a:t>
            </a:r>
            <a:endParaRPr sz="2150">
              <a:solidFill>
                <a:srgbClr val="333333"/>
              </a:solidFill>
              <a:highlight>
                <a:srgbClr val="FFFFFF"/>
              </a:highlight>
            </a:endParaRPr>
          </a:p>
          <a:p>
            <a:pPr indent="-365125" lvl="0" marL="457200" rtl="0" algn="l">
              <a:lnSpc>
                <a:spcPct val="115000"/>
              </a:lnSpc>
              <a:spcBef>
                <a:spcPts val="0"/>
              </a:spcBef>
              <a:spcAft>
                <a:spcPts val="0"/>
              </a:spcAft>
              <a:buClr>
                <a:srgbClr val="333333"/>
              </a:buClr>
              <a:buSzPts val="2150"/>
              <a:buChar char="●"/>
            </a:pPr>
            <a:r>
              <a:rPr b="1" lang="en" sz="2150">
                <a:solidFill>
                  <a:srgbClr val="333333"/>
                </a:solidFill>
                <a:highlight>
                  <a:srgbClr val="FFFFFF"/>
                </a:highlight>
              </a:rPr>
              <a:t>Lemmatization</a:t>
            </a:r>
            <a:r>
              <a:rPr lang="en" sz="2150">
                <a:solidFill>
                  <a:srgbClr val="333333"/>
                </a:solidFill>
                <a:highlight>
                  <a:srgbClr val="FFFFFF"/>
                </a:highlight>
              </a:rPr>
              <a:t> </a:t>
            </a:r>
            <a:endParaRPr sz="2150">
              <a:solidFill>
                <a:srgbClr val="333333"/>
              </a:solidFill>
              <a:highlight>
                <a:srgbClr val="FFFFFF"/>
              </a:highlight>
            </a:endParaRPr>
          </a:p>
          <a:p>
            <a:pPr indent="0" lvl="0" marL="0" rtl="0" algn="l">
              <a:spcBef>
                <a:spcPts val="800"/>
              </a:spcBef>
              <a:spcAft>
                <a:spcPts val="0"/>
              </a:spcAft>
              <a:buNone/>
            </a:pPr>
            <a:r>
              <a:t/>
            </a:r>
            <a:endParaRPr>
              <a:latin typeface="Nunito"/>
              <a:ea typeface="Nunito"/>
              <a:cs typeface="Nunito"/>
              <a:sym typeface="Nuni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 name="Shape 382"/>
        <p:cNvGrpSpPr/>
        <p:nvPr/>
      </p:nvGrpSpPr>
      <p:grpSpPr>
        <a:xfrm>
          <a:off x="0" y="0"/>
          <a:ext cx="0" cy="0"/>
          <a:chOff x="0" y="0"/>
          <a:chExt cx="0" cy="0"/>
        </a:xfrm>
      </p:grpSpPr>
      <p:sp>
        <p:nvSpPr>
          <p:cNvPr id="383" name="Google Shape;383;p2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Cleaning</a:t>
            </a:r>
            <a:endParaRPr/>
          </a:p>
        </p:txBody>
      </p:sp>
      <p:pic>
        <p:nvPicPr>
          <p:cNvPr id="384" name="Google Shape;384;p25"/>
          <p:cNvPicPr preferRelativeResize="0"/>
          <p:nvPr/>
        </p:nvPicPr>
        <p:blipFill rotWithShape="1">
          <a:blip r:embed="rId3">
            <a:alphaModFix/>
          </a:blip>
          <a:srcRect b="0" l="21370" r="28038" t="4406"/>
          <a:stretch/>
        </p:blipFill>
        <p:spPr>
          <a:xfrm>
            <a:off x="6029450" y="282075"/>
            <a:ext cx="2882349" cy="2815600"/>
          </a:xfrm>
          <a:prstGeom prst="rect">
            <a:avLst/>
          </a:prstGeom>
          <a:noFill/>
          <a:ln>
            <a:noFill/>
          </a:ln>
        </p:spPr>
      </p:pic>
      <p:pic>
        <p:nvPicPr>
          <p:cNvPr id="385" name="Google Shape;385;p25"/>
          <p:cNvPicPr preferRelativeResize="0"/>
          <p:nvPr/>
        </p:nvPicPr>
        <p:blipFill>
          <a:blip r:embed="rId4">
            <a:alphaModFix/>
          </a:blip>
          <a:stretch>
            <a:fillRect/>
          </a:stretch>
        </p:blipFill>
        <p:spPr>
          <a:xfrm>
            <a:off x="223600" y="1797800"/>
            <a:ext cx="5930100" cy="27120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p2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Feature Set</a:t>
            </a:r>
            <a:endParaRPr/>
          </a:p>
        </p:txBody>
      </p:sp>
      <p:pic>
        <p:nvPicPr>
          <p:cNvPr id="391" name="Google Shape;391;p26"/>
          <p:cNvPicPr preferRelativeResize="0"/>
          <p:nvPr/>
        </p:nvPicPr>
        <p:blipFill>
          <a:blip r:embed="rId3">
            <a:alphaModFix/>
          </a:blip>
          <a:stretch>
            <a:fillRect/>
          </a:stretch>
        </p:blipFill>
        <p:spPr>
          <a:xfrm>
            <a:off x="230001" y="2433025"/>
            <a:ext cx="5736799" cy="2548975"/>
          </a:xfrm>
          <a:prstGeom prst="rect">
            <a:avLst/>
          </a:prstGeom>
          <a:noFill/>
          <a:ln>
            <a:noFill/>
          </a:ln>
        </p:spPr>
      </p:pic>
      <p:pic>
        <p:nvPicPr>
          <p:cNvPr id="392" name="Google Shape;392;p26"/>
          <p:cNvPicPr preferRelativeResize="0"/>
          <p:nvPr/>
        </p:nvPicPr>
        <p:blipFill rotWithShape="1">
          <a:blip r:embed="rId4">
            <a:alphaModFix/>
          </a:blip>
          <a:srcRect b="12645" l="0" r="0" t="11585"/>
          <a:stretch/>
        </p:blipFill>
        <p:spPr>
          <a:xfrm>
            <a:off x="3479077" y="153350"/>
            <a:ext cx="5532566" cy="241839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 name="Shape 396"/>
        <p:cNvGrpSpPr/>
        <p:nvPr/>
      </p:nvGrpSpPr>
      <p:grpSpPr>
        <a:xfrm>
          <a:off x="0" y="0"/>
          <a:ext cx="0" cy="0"/>
          <a:chOff x="0" y="0"/>
          <a:chExt cx="0" cy="0"/>
        </a:xfrm>
      </p:grpSpPr>
      <p:sp>
        <p:nvSpPr>
          <p:cNvPr id="397" name="Google Shape;397;p27"/>
          <p:cNvSpPr txBox="1"/>
          <p:nvPr>
            <p:ph type="title"/>
          </p:nvPr>
        </p:nvSpPr>
        <p:spPr>
          <a:xfrm>
            <a:off x="820700" y="0"/>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Most Informative Features</a:t>
            </a:r>
            <a:endParaRPr/>
          </a:p>
        </p:txBody>
      </p:sp>
      <p:pic>
        <p:nvPicPr>
          <p:cNvPr id="398" name="Google Shape;398;p27"/>
          <p:cNvPicPr preferRelativeResize="0"/>
          <p:nvPr/>
        </p:nvPicPr>
        <p:blipFill>
          <a:blip r:embed="rId3">
            <a:alphaModFix/>
          </a:blip>
          <a:stretch>
            <a:fillRect/>
          </a:stretch>
        </p:blipFill>
        <p:spPr>
          <a:xfrm>
            <a:off x="325713" y="647501"/>
            <a:ext cx="8492575" cy="439969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2"/>
            </a:gs>
            <a:gs pos="37000">
              <a:schemeClr val="lt1"/>
            </a:gs>
            <a:gs pos="100000">
              <a:schemeClr val="accent3"/>
            </a:gs>
          </a:gsLst>
          <a:lin ang="5400700" scaled="0"/>
        </a:gradFill>
      </p:bgPr>
    </p:bg>
    <p:spTree>
      <p:nvGrpSpPr>
        <p:cNvPr id="402" name="Shape 402"/>
        <p:cNvGrpSpPr/>
        <p:nvPr/>
      </p:nvGrpSpPr>
      <p:grpSpPr>
        <a:xfrm>
          <a:off x="0" y="0"/>
          <a:ext cx="0" cy="0"/>
          <a:chOff x="0" y="0"/>
          <a:chExt cx="0" cy="0"/>
        </a:xfrm>
      </p:grpSpPr>
      <p:sp>
        <p:nvSpPr>
          <p:cNvPr id="403" name="Google Shape;403;p28"/>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solidFill>
                  <a:schemeClr val="dk2"/>
                </a:solidFill>
              </a:rPr>
              <a:t>Visualizations</a:t>
            </a:r>
            <a:endParaRPr>
              <a:solidFill>
                <a:schemeClr val="dk2"/>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7" name="Shape 407"/>
        <p:cNvGrpSpPr/>
        <p:nvPr/>
      </p:nvGrpSpPr>
      <p:grpSpPr>
        <a:xfrm>
          <a:off x="0" y="0"/>
          <a:ext cx="0" cy="0"/>
          <a:chOff x="0" y="0"/>
          <a:chExt cx="0" cy="0"/>
        </a:xfrm>
      </p:grpSpPr>
      <p:sp>
        <p:nvSpPr>
          <p:cNvPr id="408" name="Google Shape;408;p29"/>
          <p:cNvSpPr txBox="1"/>
          <p:nvPr>
            <p:ph type="title"/>
          </p:nvPr>
        </p:nvSpPr>
        <p:spPr>
          <a:xfrm>
            <a:off x="311700" y="1172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Fake Meat Products Reviewed</a:t>
            </a:r>
            <a:endParaRPr/>
          </a:p>
        </p:txBody>
      </p:sp>
      <p:pic>
        <p:nvPicPr>
          <p:cNvPr id="409" name="Google Shape;409;p29"/>
          <p:cNvPicPr preferRelativeResize="0"/>
          <p:nvPr/>
        </p:nvPicPr>
        <p:blipFill>
          <a:blip r:embed="rId3">
            <a:alphaModFix/>
          </a:blip>
          <a:stretch>
            <a:fillRect/>
          </a:stretch>
        </p:blipFill>
        <p:spPr>
          <a:xfrm>
            <a:off x="7861350" y="76199"/>
            <a:ext cx="1211601" cy="983875"/>
          </a:xfrm>
          <a:prstGeom prst="rect">
            <a:avLst/>
          </a:prstGeom>
          <a:noFill/>
          <a:ln>
            <a:noFill/>
          </a:ln>
        </p:spPr>
      </p:pic>
      <p:grpSp>
        <p:nvGrpSpPr>
          <p:cNvPr id="410" name="Google Shape;410;p29"/>
          <p:cNvGrpSpPr/>
          <p:nvPr/>
        </p:nvGrpSpPr>
        <p:grpSpPr>
          <a:xfrm>
            <a:off x="457200" y="1620250"/>
            <a:ext cx="8202026" cy="2689400"/>
            <a:chOff x="152400" y="1620250"/>
            <a:chExt cx="8202026" cy="2689400"/>
          </a:xfrm>
        </p:grpSpPr>
        <p:pic>
          <p:nvPicPr>
            <p:cNvPr id="411" name="Google Shape;411;p29"/>
            <p:cNvPicPr preferRelativeResize="0"/>
            <p:nvPr/>
          </p:nvPicPr>
          <p:blipFill rotWithShape="1">
            <a:blip r:embed="rId4">
              <a:alphaModFix/>
            </a:blip>
            <a:srcRect b="0" l="0" r="8767" t="0"/>
            <a:stretch/>
          </p:blipFill>
          <p:spPr>
            <a:xfrm>
              <a:off x="1273025" y="1620250"/>
              <a:ext cx="7081401" cy="2689400"/>
            </a:xfrm>
            <a:prstGeom prst="rect">
              <a:avLst/>
            </a:prstGeom>
            <a:noFill/>
            <a:ln>
              <a:noFill/>
            </a:ln>
          </p:spPr>
        </p:pic>
        <p:pic>
          <p:nvPicPr>
            <p:cNvPr id="412" name="Google Shape;412;p29"/>
            <p:cNvPicPr preferRelativeResize="0"/>
            <p:nvPr/>
          </p:nvPicPr>
          <p:blipFill>
            <a:blip r:embed="rId5">
              <a:alphaModFix/>
            </a:blip>
            <a:stretch>
              <a:fillRect/>
            </a:stretch>
          </p:blipFill>
          <p:spPr>
            <a:xfrm>
              <a:off x="152400" y="1762088"/>
              <a:ext cx="1008524" cy="555975"/>
            </a:xfrm>
            <a:prstGeom prst="rect">
              <a:avLst/>
            </a:prstGeom>
            <a:noFill/>
            <a:ln>
              <a:noFill/>
            </a:ln>
          </p:spPr>
        </p:pic>
        <p:pic>
          <p:nvPicPr>
            <p:cNvPr id="413" name="Google Shape;413;p29"/>
            <p:cNvPicPr preferRelativeResize="0"/>
            <p:nvPr/>
          </p:nvPicPr>
          <p:blipFill>
            <a:blip r:embed="rId6">
              <a:alphaModFix/>
            </a:blip>
            <a:stretch>
              <a:fillRect/>
            </a:stretch>
          </p:blipFill>
          <p:spPr>
            <a:xfrm>
              <a:off x="152400" y="2316350"/>
              <a:ext cx="1008525" cy="387626"/>
            </a:xfrm>
            <a:prstGeom prst="rect">
              <a:avLst/>
            </a:prstGeom>
            <a:noFill/>
            <a:ln>
              <a:noFill/>
            </a:ln>
          </p:spPr>
        </p:pic>
        <p:pic>
          <p:nvPicPr>
            <p:cNvPr id="414" name="Google Shape;414;p29"/>
            <p:cNvPicPr preferRelativeResize="0"/>
            <p:nvPr/>
          </p:nvPicPr>
          <p:blipFill>
            <a:blip r:embed="rId7">
              <a:alphaModFix/>
            </a:blip>
            <a:stretch>
              <a:fillRect/>
            </a:stretch>
          </p:blipFill>
          <p:spPr>
            <a:xfrm>
              <a:off x="152400" y="2800350"/>
              <a:ext cx="1047900" cy="458800"/>
            </a:xfrm>
            <a:prstGeom prst="rect">
              <a:avLst/>
            </a:prstGeom>
            <a:noFill/>
            <a:ln>
              <a:noFill/>
            </a:ln>
          </p:spPr>
        </p:pic>
        <p:pic>
          <p:nvPicPr>
            <p:cNvPr id="415" name="Google Shape;415;p29"/>
            <p:cNvPicPr preferRelativeResize="0"/>
            <p:nvPr/>
          </p:nvPicPr>
          <p:blipFill>
            <a:blip r:embed="rId8">
              <a:alphaModFix/>
            </a:blip>
            <a:stretch>
              <a:fillRect/>
            </a:stretch>
          </p:blipFill>
          <p:spPr>
            <a:xfrm>
              <a:off x="205000" y="3324194"/>
              <a:ext cx="1008525" cy="415463"/>
            </a:xfrm>
            <a:prstGeom prst="rect">
              <a:avLst/>
            </a:prstGeom>
            <a:noFill/>
            <a:ln>
              <a:noFill/>
            </a:ln>
          </p:spPr>
        </p:pic>
        <p:pic>
          <p:nvPicPr>
            <p:cNvPr id="416" name="Google Shape;416;p29"/>
            <p:cNvPicPr preferRelativeResize="0"/>
            <p:nvPr/>
          </p:nvPicPr>
          <p:blipFill>
            <a:blip r:embed="rId9">
              <a:alphaModFix/>
            </a:blip>
            <a:stretch>
              <a:fillRect/>
            </a:stretch>
          </p:blipFill>
          <p:spPr>
            <a:xfrm>
              <a:off x="237325" y="3803850"/>
              <a:ext cx="878050" cy="458800"/>
            </a:xfrm>
            <a:prstGeom prst="rect">
              <a:avLst/>
            </a:prstGeom>
            <a:noFill/>
            <a:ln>
              <a:noFill/>
            </a:ln>
          </p:spPr>
        </p:pic>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0" name="Shape 420"/>
        <p:cNvGrpSpPr/>
        <p:nvPr/>
      </p:nvGrpSpPr>
      <p:grpSpPr>
        <a:xfrm>
          <a:off x="0" y="0"/>
          <a:ext cx="0" cy="0"/>
          <a:chOff x="0" y="0"/>
          <a:chExt cx="0" cy="0"/>
        </a:xfrm>
      </p:grpSpPr>
      <p:pic>
        <p:nvPicPr>
          <p:cNvPr id="421" name="Google Shape;421;p30"/>
          <p:cNvPicPr preferRelativeResize="0"/>
          <p:nvPr/>
        </p:nvPicPr>
        <p:blipFill>
          <a:blip r:embed="rId3">
            <a:alphaModFix/>
          </a:blip>
          <a:stretch>
            <a:fillRect/>
          </a:stretch>
        </p:blipFill>
        <p:spPr>
          <a:xfrm>
            <a:off x="5101225" y="1572275"/>
            <a:ext cx="3031850" cy="2968625"/>
          </a:xfrm>
          <a:prstGeom prst="rect">
            <a:avLst/>
          </a:prstGeom>
          <a:noFill/>
          <a:ln>
            <a:noFill/>
          </a:ln>
        </p:spPr>
      </p:pic>
      <p:sp>
        <p:nvSpPr>
          <p:cNvPr id="422" name="Google Shape;422;p30"/>
          <p:cNvSpPr txBox="1"/>
          <p:nvPr>
            <p:ph type="title"/>
          </p:nvPr>
        </p:nvSpPr>
        <p:spPr>
          <a:xfrm>
            <a:off x="311700" y="1172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Fake Meat Brand Sentiment</a:t>
            </a:r>
            <a:endParaRPr/>
          </a:p>
        </p:txBody>
      </p:sp>
      <p:pic>
        <p:nvPicPr>
          <p:cNvPr id="423" name="Google Shape;423;p30"/>
          <p:cNvPicPr preferRelativeResize="0"/>
          <p:nvPr/>
        </p:nvPicPr>
        <p:blipFill>
          <a:blip r:embed="rId4">
            <a:alphaModFix/>
          </a:blip>
          <a:stretch>
            <a:fillRect/>
          </a:stretch>
        </p:blipFill>
        <p:spPr>
          <a:xfrm>
            <a:off x="7861350" y="76199"/>
            <a:ext cx="1211601" cy="983875"/>
          </a:xfrm>
          <a:prstGeom prst="rect">
            <a:avLst/>
          </a:prstGeom>
          <a:noFill/>
          <a:ln>
            <a:noFill/>
          </a:ln>
        </p:spPr>
      </p:pic>
      <p:pic>
        <p:nvPicPr>
          <p:cNvPr id="424" name="Google Shape;424;p30"/>
          <p:cNvPicPr preferRelativeResize="0"/>
          <p:nvPr/>
        </p:nvPicPr>
        <p:blipFill>
          <a:blip r:embed="rId5">
            <a:alphaModFix/>
          </a:blip>
          <a:stretch>
            <a:fillRect/>
          </a:stretch>
        </p:blipFill>
        <p:spPr>
          <a:xfrm>
            <a:off x="5025525" y="63300"/>
            <a:ext cx="2107975" cy="1162075"/>
          </a:xfrm>
          <a:prstGeom prst="rect">
            <a:avLst/>
          </a:prstGeom>
          <a:noFill/>
          <a:ln>
            <a:noFill/>
          </a:ln>
        </p:spPr>
      </p:pic>
      <p:grpSp>
        <p:nvGrpSpPr>
          <p:cNvPr id="425" name="Google Shape;425;p30"/>
          <p:cNvGrpSpPr/>
          <p:nvPr/>
        </p:nvGrpSpPr>
        <p:grpSpPr>
          <a:xfrm>
            <a:off x="453150" y="1378138"/>
            <a:ext cx="3591351" cy="3248838"/>
            <a:chOff x="453150" y="1759138"/>
            <a:chExt cx="3591351" cy="3248838"/>
          </a:xfrm>
        </p:grpSpPr>
        <p:pic>
          <p:nvPicPr>
            <p:cNvPr id="426" name="Google Shape;426;p30"/>
            <p:cNvPicPr preferRelativeResize="0"/>
            <p:nvPr/>
          </p:nvPicPr>
          <p:blipFill>
            <a:blip r:embed="rId6">
              <a:alphaModFix/>
            </a:blip>
            <a:stretch>
              <a:fillRect/>
            </a:stretch>
          </p:blipFill>
          <p:spPr>
            <a:xfrm>
              <a:off x="453150" y="1759138"/>
              <a:ext cx="3591351" cy="3248838"/>
            </a:xfrm>
            <a:prstGeom prst="rect">
              <a:avLst/>
            </a:prstGeom>
            <a:noFill/>
            <a:ln>
              <a:noFill/>
            </a:ln>
          </p:spPr>
        </p:pic>
        <p:sp>
          <p:nvSpPr>
            <p:cNvPr id="427" name="Google Shape;427;p30"/>
            <p:cNvSpPr/>
            <p:nvPr/>
          </p:nvSpPr>
          <p:spPr>
            <a:xfrm>
              <a:off x="2242975" y="2276400"/>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0"/>
            <p:cNvSpPr/>
            <p:nvPr/>
          </p:nvSpPr>
          <p:spPr>
            <a:xfrm>
              <a:off x="961950" y="2571750"/>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0"/>
            <p:cNvSpPr/>
            <p:nvPr/>
          </p:nvSpPr>
          <p:spPr>
            <a:xfrm>
              <a:off x="3487600" y="3273913"/>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0"/>
            <p:cNvSpPr/>
            <p:nvPr/>
          </p:nvSpPr>
          <p:spPr>
            <a:xfrm>
              <a:off x="2704050" y="3156488"/>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0"/>
            <p:cNvSpPr/>
            <p:nvPr/>
          </p:nvSpPr>
          <p:spPr>
            <a:xfrm>
              <a:off x="2242975" y="3873838"/>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2" name="Google Shape;432;p30"/>
          <p:cNvSpPr/>
          <p:nvPr/>
        </p:nvSpPr>
        <p:spPr>
          <a:xfrm>
            <a:off x="5955025" y="1971450"/>
            <a:ext cx="202500" cy="219300"/>
          </a:xfrm>
          <a:prstGeom prst="star6">
            <a:avLst>
              <a:gd fmla="val 28868" name="adj"/>
              <a:gd fmla="val 115470" name="hf"/>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0"/>
          <p:cNvSpPr/>
          <p:nvPr/>
        </p:nvSpPr>
        <p:spPr>
          <a:xfrm>
            <a:off x="5752525" y="2673625"/>
            <a:ext cx="202500" cy="219300"/>
          </a:xfrm>
          <a:prstGeom prst="star6">
            <a:avLst>
              <a:gd fmla="val 28868" name="adj"/>
              <a:gd fmla="val 115470" name="hf"/>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0"/>
          <p:cNvSpPr/>
          <p:nvPr/>
        </p:nvSpPr>
        <p:spPr>
          <a:xfrm>
            <a:off x="7508225" y="2410050"/>
            <a:ext cx="202500" cy="219300"/>
          </a:xfrm>
          <a:prstGeom prst="star6">
            <a:avLst>
              <a:gd fmla="val 28868" name="adj"/>
              <a:gd fmla="val 115470" name="hf"/>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5" name="Google Shape;435;p30"/>
          <p:cNvGrpSpPr/>
          <p:nvPr/>
        </p:nvGrpSpPr>
        <p:grpSpPr>
          <a:xfrm>
            <a:off x="704275" y="4667100"/>
            <a:ext cx="3142200" cy="384900"/>
            <a:chOff x="780475" y="4743300"/>
            <a:chExt cx="3142200" cy="384900"/>
          </a:xfrm>
        </p:grpSpPr>
        <p:sp>
          <p:nvSpPr>
            <p:cNvPr id="436" name="Google Shape;436;p30"/>
            <p:cNvSpPr txBox="1"/>
            <p:nvPr/>
          </p:nvSpPr>
          <p:spPr>
            <a:xfrm>
              <a:off x="780475" y="4743300"/>
              <a:ext cx="3142200" cy="384900"/>
            </a:xfrm>
            <a:prstGeom prst="rect">
              <a:avLst/>
            </a:prstGeom>
            <a:noFill/>
            <a:ln cap="flat" cmpd="sng" w="9525">
              <a:solidFill>
                <a:srgbClr val="2B2B2B"/>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Nunito"/>
                  <a:ea typeface="Nunito"/>
                  <a:cs typeface="Nunito"/>
                  <a:sym typeface="Nunito"/>
                </a:rPr>
                <a:t>      </a:t>
              </a:r>
              <a:r>
                <a:rPr lang="en" sz="1300">
                  <a:latin typeface="Nunito"/>
                  <a:ea typeface="Nunito"/>
                  <a:cs typeface="Nunito"/>
                  <a:sym typeface="Nunito"/>
                </a:rPr>
                <a:t>Vegan, love, good, really, great</a:t>
              </a:r>
              <a:endParaRPr sz="1300">
                <a:latin typeface="Nunito"/>
                <a:ea typeface="Nunito"/>
                <a:cs typeface="Nunito"/>
                <a:sym typeface="Nunito"/>
              </a:endParaRPr>
            </a:p>
          </p:txBody>
        </p:sp>
        <p:sp>
          <p:nvSpPr>
            <p:cNvPr id="437" name="Google Shape;437;p30"/>
            <p:cNvSpPr/>
            <p:nvPr/>
          </p:nvSpPr>
          <p:spPr>
            <a:xfrm>
              <a:off x="863250" y="4833750"/>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grpSp>
      <p:grpSp>
        <p:nvGrpSpPr>
          <p:cNvPr id="438" name="Google Shape;438;p30"/>
          <p:cNvGrpSpPr/>
          <p:nvPr/>
        </p:nvGrpSpPr>
        <p:grpSpPr>
          <a:xfrm>
            <a:off x="4990875" y="4659450"/>
            <a:ext cx="3142200" cy="400200"/>
            <a:chOff x="5025525" y="4626975"/>
            <a:chExt cx="3142200" cy="400200"/>
          </a:xfrm>
        </p:grpSpPr>
        <p:sp>
          <p:nvSpPr>
            <p:cNvPr id="439" name="Google Shape;439;p30"/>
            <p:cNvSpPr txBox="1"/>
            <p:nvPr/>
          </p:nvSpPr>
          <p:spPr>
            <a:xfrm>
              <a:off x="5025525" y="4626975"/>
              <a:ext cx="3142200" cy="400200"/>
            </a:xfrm>
            <a:prstGeom prst="rect">
              <a:avLst/>
            </a:prstGeom>
            <a:noFill/>
            <a:ln cap="flat" cmpd="sng" w="9525">
              <a:solidFill>
                <a:srgbClr val="FF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      </a:t>
              </a:r>
              <a:r>
                <a:rPr lang="en" sz="1300">
                  <a:latin typeface="Nunito"/>
                  <a:ea typeface="Nunito"/>
                  <a:cs typeface="Nunito"/>
                  <a:sym typeface="Nunito"/>
                </a:rPr>
                <a:t>Product, bad, smell</a:t>
              </a:r>
              <a:endParaRPr sz="1300">
                <a:latin typeface="Nunito"/>
                <a:ea typeface="Nunito"/>
                <a:cs typeface="Nunito"/>
                <a:sym typeface="Nunito"/>
              </a:endParaRPr>
            </a:p>
          </p:txBody>
        </p:sp>
        <p:sp>
          <p:nvSpPr>
            <p:cNvPr id="440" name="Google Shape;440;p30"/>
            <p:cNvSpPr/>
            <p:nvPr/>
          </p:nvSpPr>
          <p:spPr>
            <a:xfrm>
              <a:off x="5106425" y="4725075"/>
              <a:ext cx="202500" cy="219300"/>
            </a:xfrm>
            <a:prstGeom prst="star6">
              <a:avLst>
                <a:gd fmla="val 28868" name="adj"/>
                <a:gd fmla="val 115470" name="hf"/>
              </a:avLst>
            </a:prstGeom>
            <a:solidFill>
              <a:srgbClr val="00FFFF"/>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4" name="Shape 444"/>
        <p:cNvGrpSpPr/>
        <p:nvPr/>
      </p:nvGrpSpPr>
      <p:grpSpPr>
        <a:xfrm>
          <a:off x="0" y="0"/>
          <a:ext cx="0" cy="0"/>
          <a:chOff x="0" y="0"/>
          <a:chExt cx="0" cy="0"/>
        </a:xfrm>
      </p:grpSpPr>
      <p:sp>
        <p:nvSpPr>
          <p:cNvPr id="445" name="Google Shape;445;p31"/>
          <p:cNvSpPr txBox="1"/>
          <p:nvPr>
            <p:ph type="title"/>
          </p:nvPr>
        </p:nvSpPr>
        <p:spPr>
          <a:xfrm>
            <a:off x="1303800" y="598575"/>
            <a:ext cx="7030500" cy="999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Keyword frequency by brand in </a:t>
            </a:r>
            <a:r>
              <a:rPr lang="en">
                <a:solidFill>
                  <a:srgbClr val="4A86E8"/>
                </a:solidFill>
              </a:rPr>
              <a:t>positive</a:t>
            </a:r>
            <a:r>
              <a:rPr lang="en"/>
              <a:t> reviews</a:t>
            </a:r>
            <a:endParaRPr/>
          </a:p>
        </p:txBody>
      </p:sp>
      <p:grpSp>
        <p:nvGrpSpPr>
          <p:cNvPr id="446" name="Google Shape;446;p31"/>
          <p:cNvGrpSpPr/>
          <p:nvPr/>
        </p:nvGrpSpPr>
        <p:grpSpPr>
          <a:xfrm>
            <a:off x="210150" y="2055075"/>
            <a:ext cx="8592074" cy="1731725"/>
            <a:chOff x="210150" y="2055075"/>
            <a:chExt cx="8592074" cy="1731725"/>
          </a:xfrm>
        </p:grpSpPr>
        <p:pic>
          <p:nvPicPr>
            <p:cNvPr id="447" name="Google Shape;447;p31"/>
            <p:cNvPicPr preferRelativeResize="0"/>
            <p:nvPr/>
          </p:nvPicPr>
          <p:blipFill>
            <a:blip r:embed="rId3">
              <a:alphaModFix/>
            </a:blip>
            <a:stretch>
              <a:fillRect/>
            </a:stretch>
          </p:blipFill>
          <p:spPr>
            <a:xfrm>
              <a:off x="844950" y="2055075"/>
              <a:ext cx="7957274" cy="1731725"/>
            </a:xfrm>
            <a:prstGeom prst="rect">
              <a:avLst/>
            </a:prstGeom>
            <a:noFill/>
            <a:ln>
              <a:noFill/>
            </a:ln>
          </p:spPr>
        </p:pic>
        <p:grpSp>
          <p:nvGrpSpPr>
            <p:cNvPr id="448" name="Google Shape;448;p31"/>
            <p:cNvGrpSpPr/>
            <p:nvPr/>
          </p:nvGrpSpPr>
          <p:grpSpPr>
            <a:xfrm>
              <a:off x="210150" y="2181300"/>
              <a:ext cx="641675" cy="1417825"/>
              <a:chOff x="210150" y="1876500"/>
              <a:chExt cx="641675" cy="1417825"/>
            </a:xfrm>
          </p:grpSpPr>
          <p:pic>
            <p:nvPicPr>
              <p:cNvPr id="449" name="Google Shape;449;p31"/>
              <p:cNvPicPr preferRelativeResize="0"/>
              <p:nvPr/>
            </p:nvPicPr>
            <p:blipFill>
              <a:blip r:embed="rId4">
                <a:alphaModFix/>
              </a:blip>
              <a:stretch>
                <a:fillRect/>
              </a:stretch>
            </p:blipFill>
            <p:spPr>
              <a:xfrm>
                <a:off x="210150" y="1876500"/>
                <a:ext cx="590025" cy="325250"/>
              </a:xfrm>
              <a:prstGeom prst="rect">
                <a:avLst/>
              </a:prstGeom>
              <a:noFill/>
              <a:ln>
                <a:noFill/>
              </a:ln>
            </p:spPr>
          </p:pic>
          <p:pic>
            <p:nvPicPr>
              <p:cNvPr id="450" name="Google Shape;450;p31"/>
              <p:cNvPicPr preferRelativeResize="0"/>
              <p:nvPr/>
            </p:nvPicPr>
            <p:blipFill>
              <a:blip r:embed="rId5">
                <a:alphaModFix/>
              </a:blip>
              <a:stretch>
                <a:fillRect/>
              </a:stretch>
            </p:blipFill>
            <p:spPr>
              <a:xfrm>
                <a:off x="210150" y="2248925"/>
                <a:ext cx="590025" cy="226773"/>
              </a:xfrm>
              <a:prstGeom prst="rect">
                <a:avLst/>
              </a:prstGeom>
              <a:noFill/>
              <a:ln>
                <a:noFill/>
              </a:ln>
            </p:spPr>
          </p:pic>
          <p:pic>
            <p:nvPicPr>
              <p:cNvPr id="451" name="Google Shape;451;p31"/>
              <p:cNvPicPr preferRelativeResize="0"/>
              <p:nvPr/>
            </p:nvPicPr>
            <p:blipFill>
              <a:blip r:embed="rId6">
                <a:alphaModFix/>
              </a:blip>
              <a:stretch>
                <a:fillRect/>
              </a:stretch>
            </p:blipFill>
            <p:spPr>
              <a:xfrm>
                <a:off x="210150" y="2466525"/>
                <a:ext cx="641675" cy="280942"/>
              </a:xfrm>
              <a:prstGeom prst="rect">
                <a:avLst/>
              </a:prstGeom>
              <a:noFill/>
              <a:ln>
                <a:noFill/>
              </a:ln>
            </p:spPr>
          </p:pic>
          <p:pic>
            <p:nvPicPr>
              <p:cNvPr id="452" name="Google Shape;452;p31"/>
              <p:cNvPicPr preferRelativeResize="0"/>
              <p:nvPr/>
            </p:nvPicPr>
            <p:blipFill>
              <a:blip r:embed="rId7">
                <a:alphaModFix/>
              </a:blip>
              <a:stretch>
                <a:fillRect/>
              </a:stretch>
            </p:blipFill>
            <p:spPr>
              <a:xfrm>
                <a:off x="210150" y="2794650"/>
                <a:ext cx="505926" cy="208425"/>
              </a:xfrm>
              <a:prstGeom prst="rect">
                <a:avLst/>
              </a:prstGeom>
              <a:noFill/>
              <a:ln>
                <a:noFill/>
              </a:ln>
            </p:spPr>
          </p:pic>
          <p:pic>
            <p:nvPicPr>
              <p:cNvPr id="453" name="Google Shape;453;p31"/>
              <p:cNvPicPr preferRelativeResize="0"/>
              <p:nvPr/>
            </p:nvPicPr>
            <p:blipFill>
              <a:blip r:embed="rId8">
                <a:alphaModFix/>
              </a:blip>
              <a:stretch>
                <a:fillRect/>
              </a:stretch>
            </p:blipFill>
            <p:spPr>
              <a:xfrm>
                <a:off x="210150" y="3029975"/>
                <a:ext cx="505912" cy="264350"/>
              </a:xfrm>
              <a:prstGeom prst="rect">
                <a:avLst/>
              </a:prstGeom>
              <a:noFill/>
              <a:ln>
                <a:noFill/>
              </a:ln>
            </p:spPr>
          </p:pic>
        </p:grpSp>
        <p:sp>
          <p:nvSpPr>
            <p:cNvPr id="454" name="Google Shape;454;p31"/>
            <p:cNvSpPr/>
            <p:nvPr/>
          </p:nvSpPr>
          <p:spPr>
            <a:xfrm>
              <a:off x="1898250" y="2257500"/>
              <a:ext cx="641700" cy="280200"/>
            </a:xfrm>
            <a:prstGeom prst="rect">
              <a:avLst/>
            </a:pr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1"/>
            <p:cNvSpPr/>
            <p:nvPr/>
          </p:nvSpPr>
          <p:spPr>
            <a:xfrm>
              <a:off x="2584050" y="2257500"/>
              <a:ext cx="641700" cy="280200"/>
            </a:xfrm>
            <a:prstGeom prst="rect">
              <a:avLst/>
            </a:pr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1"/>
            <p:cNvSpPr/>
            <p:nvPr/>
          </p:nvSpPr>
          <p:spPr>
            <a:xfrm>
              <a:off x="3269850" y="2790900"/>
              <a:ext cx="641700" cy="280200"/>
            </a:xfrm>
            <a:prstGeom prst="rect">
              <a:avLst/>
            </a:pr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1"/>
            <p:cNvSpPr/>
            <p:nvPr/>
          </p:nvSpPr>
          <p:spPr>
            <a:xfrm>
              <a:off x="3955650" y="2257500"/>
              <a:ext cx="641700" cy="280200"/>
            </a:xfrm>
            <a:prstGeom prst="rect">
              <a:avLst/>
            </a:pr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1"/>
            <p:cNvSpPr/>
            <p:nvPr/>
          </p:nvSpPr>
          <p:spPr>
            <a:xfrm>
              <a:off x="4653450" y="2790900"/>
              <a:ext cx="641700" cy="280200"/>
            </a:xfrm>
            <a:prstGeom prst="rect">
              <a:avLst/>
            </a:pr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1"/>
            <p:cNvSpPr/>
            <p:nvPr/>
          </p:nvSpPr>
          <p:spPr>
            <a:xfrm>
              <a:off x="5295150" y="2790900"/>
              <a:ext cx="655500" cy="280200"/>
            </a:xfrm>
            <a:prstGeom prst="rect">
              <a:avLst/>
            </a:pr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1"/>
            <p:cNvSpPr/>
            <p:nvPr/>
          </p:nvSpPr>
          <p:spPr>
            <a:xfrm>
              <a:off x="6013050" y="2257500"/>
              <a:ext cx="641700" cy="280200"/>
            </a:xfrm>
            <a:prstGeom prst="rect">
              <a:avLst/>
            </a:pr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1"/>
            <p:cNvSpPr/>
            <p:nvPr/>
          </p:nvSpPr>
          <p:spPr>
            <a:xfrm>
              <a:off x="6698850" y="2257500"/>
              <a:ext cx="641700" cy="280200"/>
            </a:xfrm>
            <a:prstGeom prst="rect">
              <a:avLst/>
            </a:pr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1"/>
            <p:cNvSpPr/>
            <p:nvPr/>
          </p:nvSpPr>
          <p:spPr>
            <a:xfrm>
              <a:off x="7340550" y="2790900"/>
              <a:ext cx="655500" cy="280200"/>
            </a:xfrm>
            <a:prstGeom prst="rect">
              <a:avLst/>
            </a:pr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1"/>
            <p:cNvSpPr/>
            <p:nvPr/>
          </p:nvSpPr>
          <p:spPr>
            <a:xfrm>
              <a:off x="8070450" y="3400500"/>
              <a:ext cx="641700" cy="280200"/>
            </a:xfrm>
            <a:prstGeom prst="rect">
              <a:avLst/>
            </a:pr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64" name="Google Shape;464;p31"/>
          <p:cNvPicPr preferRelativeResize="0"/>
          <p:nvPr/>
        </p:nvPicPr>
        <p:blipFill>
          <a:blip r:embed="rId9">
            <a:alphaModFix/>
          </a:blip>
          <a:stretch>
            <a:fillRect/>
          </a:stretch>
        </p:blipFill>
        <p:spPr>
          <a:xfrm>
            <a:off x="7861350" y="76199"/>
            <a:ext cx="1211601" cy="9838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2"/>
            </a:gs>
            <a:gs pos="37000">
              <a:schemeClr val="lt1"/>
            </a:gs>
            <a:gs pos="100000">
              <a:schemeClr val="accent3"/>
            </a:gs>
          </a:gsLst>
          <a:lin ang="5400700" scaled="0"/>
        </a:gradFill>
      </p:bgPr>
    </p:bg>
    <p:spTree>
      <p:nvGrpSpPr>
        <p:cNvPr id="283" name="Shape 283"/>
        <p:cNvGrpSpPr/>
        <p:nvPr/>
      </p:nvGrpSpPr>
      <p:grpSpPr>
        <a:xfrm>
          <a:off x="0" y="0"/>
          <a:ext cx="0" cy="0"/>
          <a:chOff x="0" y="0"/>
          <a:chExt cx="0" cy="0"/>
        </a:xfrm>
      </p:grpSpPr>
      <p:sp>
        <p:nvSpPr>
          <p:cNvPr id="284" name="Google Shape;284;p1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 Artificial Meat Industry</a:t>
            </a:r>
            <a:endParaRPr/>
          </a:p>
        </p:txBody>
      </p:sp>
      <p:sp>
        <p:nvSpPr>
          <p:cNvPr id="285" name="Google Shape;285;p14"/>
          <p:cNvSpPr txBox="1"/>
          <p:nvPr>
            <p:ph idx="1" type="body"/>
          </p:nvPr>
        </p:nvSpPr>
        <p:spPr>
          <a:xfrm>
            <a:off x="311700" y="1828375"/>
            <a:ext cx="6294300" cy="2332200"/>
          </a:xfrm>
          <a:prstGeom prst="rect">
            <a:avLst/>
          </a:prstGeom>
        </p:spPr>
        <p:txBody>
          <a:bodyPr anchorCtr="0" anchor="t" bIns="91425" lIns="91425" spcFirstLastPara="1" rIns="91425" wrap="square" tIns="91425">
            <a:normAutofit lnSpcReduction="20000"/>
          </a:bodyPr>
          <a:lstStyle/>
          <a:p>
            <a:pPr indent="-355600" lvl="0" marL="457200" rtl="0" algn="l">
              <a:lnSpc>
                <a:spcPct val="150000"/>
              </a:lnSpc>
              <a:spcBef>
                <a:spcPts val="1500"/>
              </a:spcBef>
              <a:spcAft>
                <a:spcPts val="0"/>
              </a:spcAft>
              <a:buClr>
                <a:srgbClr val="2B2B2B"/>
              </a:buClr>
              <a:buSzPts val="2000"/>
              <a:buFont typeface="Roboto"/>
              <a:buChar char="●"/>
            </a:pPr>
            <a:r>
              <a:rPr b="1" lang="en" sz="2000">
                <a:solidFill>
                  <a:srgbClr val="2B2B2B"/>
                </a:solidFill>
                <a:latin typeface="Roboto"/>
                <a:ea typeface="Roboto"/>
                <a:cs typeface="Roboto"/>
                <a:sym typeface="Roboto"/>
              </a:rPr>
              <a:t>Security</a:t>
            </a:r>
            <a:endParaRPr b="1" sz="2000">
              <a:solidFill>
                <a:srgbClr val="2B2B2B"/>
              </a:solidFill>
              <a:latin typeface="Roboto"/>
              <a:ea typeface="Roboto"/>
              <a:cs typeface="Roboto"/>
              <a:sym typeface="Roboto"/>
            </a:endParaRPr>
          </a:p>
          <a:p>
            <a:pPr indent="-355600" lvl="0" marL="457200" rtl="0" algn="l">
              <a:lnSpc>
                <a:spcPct val="150000"/>
              </a:lnSpc>
              <a:spcBef>
                <a:spcPts val="0"/>
              </a:spcBef>
              <a:spcAft>
                <a:spcPts val="0"/>
              </a:spcAft>
              <a:buClr>
                <a:srgbClr val="2B2B2B"/>
              </a:buClr>
              <a:buSzPts val="2000"/>
              <a:buFont typeface="Roboto"/>
              <a:buChar char="●"/>
            </a:pPr>
            <a:r>
              <a:rPr b="1" lang="en" sz="2000">
                <a:solidFill>
                  <a:srgbClr val="2B2B2B"/>
                </a:solidFill>
                <a:latin typeface="Roboto"/>
                <a:ea typeface="Roboto"/>
                <a:cs typeface="Roboto"/>
                <a:sym typeface="Roboto"/>
              </a:rPr>
              <a:t>Safety</a:t>
            </a:r>
            <a:endParaRPr b="1" sz="2000">
              <a:solidFill>
                <a:srgbClr val="2B2B2B"/>
              </a:solidFill>
              <a:latin typeface="Roboto"/>
              <a:ea typeface="Roboto"/>
              <a:cs typeface="Roboto"/>
              <a:sym typeface="Roboto"/>
            </a:endParaRPr>
          </a:p>
          <a:p>
            <a:pPr indent="-355600" lvl="0" marL="457200" rtl="0" algn="l">
              <a:lnSpc>
                <a:spcPct val="150000"/>
              </a:lnSpc>
              <a:spcBef>
                <a:spcPts val="0"/>
              </a:spcBef>
              <a:spcAft>
                <a:spcPts val="0"/>
              </a:spcAft>
              <a:buClr>
                <a:srgbClr val="2B2B2B"/>
              </a:buClr>
              <a:buSzPts val="2000"/>
              <a:buFont typeface="Roboto"/>
              <a:buChar char="●"/>
            </a:pPr>
            <a:r>
              <a:rPr b="1" lang="en" sz="2000">
                <a:solidFill>
                  <a:srgbClr val="2B2B2B"/>
                </a:solidFill>
                <a:latin typeface="Roboto"/>
                <a:ea typeface="Roboto"/>
                <a:cs typeface="Roboto"/>
                <a:sym typeface="Roboto"/>
              </a:rPr>
              <a:t>Sustainability</a:t>
            </a:r>
            <a:endParaRPr b="1" sz="2000">
              <a:solidFill>
                <a:srgbClr val="2B2B2B"/>
              </a:solidFill>
              <a:latin typeface="Roboto"/>
              <a:ea typeface="Roboto"/>
              <a:cs typeface="Roboto"/>
              <a:sym typeface="Roboto"/>
            </a:endParaRPr>
          </a:p>
          <a:p>
            <a:pPr indent="-355600" lvl="0" marL="457200" rtl="0" algn="l">
              <a:lnSpc>
                <a:spcPct val="150000"/>
              </a:lnSpc>
              <a:spcBef>
                <a:spcPts val="0"/>
              </a:spcBef>
              <a:spcAft>
                <a:spcPts val="0"/>
              </a:spcAft>
              <a:buClr>
                <a:srgbClr val="2B2B2B"/>
              </a:buClr>
              <a:buSzPts val="2000"/>
              <a:buFont typeface="Roboto"/>
              <a:buChar char="●"/>
            </a:pPr>
            <a:r>
              <a:rPr b="1" lang="en" sz="2000">
                <a:solidFill>
                  <a:srgbClr val="2B2B2B"/>
                </a:solidFill>
                <a:latin typeface="Roboto"/>
                <a:ea typeface="Roboto"/>
                <a:cs typeface="Roboto"/>
                <a:sym typeface="Roboto"/>
              </a:rPr>
              <a:t>$4.3 billion Industry</a:t>
            </a:r>
            <a:endParaRPr b="1" sz="2000">
              <a:solidFill>
                <a:srgbClr val="2B2B2B"/>
              </a:solidFill>
              <a:latin typeface="Roboto"/>
              <a:ea typeface="Roboto"/>
              <a:cs typeface="Roboto"/>
              <a:sym typeface="Roboto"/>
            </a:endParaRPr>
          </a:p>
          <a:p>
            <a:pPr indent="0" lvl="0" marL="457200" rtl="0" algn="l">
              <a:lnSpc>
                <a:spcPct val="150000"/>
              </a:lnSpc>
              <a:spcBef>
                <a:spcPts val="1500"/>
              </a:spcBef>
              <a:spcAft>
                <a:spcPts val="1100"/>
              </a:spcAft>
              <a:buNone/>
            </a:pPr>
            <a:r>
              <a:t/>
            </a:r>
            <a:endParaRPr b="1" sz="2000">
              <a:solidFill>
                <a:srgbClr val="2B2B2B"/>
              </a:solidFill>
              <a:latin typeface="Roboto"/>
              <a:ea typeface="Roboto"/>
              <a:cs typeface="Roboto"/>
              <a:sym typeface="Roboto"/>
            </a:endParaRPr>
          </a:p>
        </p:txBody>
      </p:sp>
      <p:pic>
        <p:nvPicPr>
          <p:cNvPr id="286" name="Google Shape;286;p14"/>
          <p:cNvPicPr preferRelativeResize="0"/>
          <p:nvPr/>
        </p:nvPicPr>
        <p:blipFill>
          <a:blip r:embed="rId3">
            <a:alphaModFix/>
          </a:blip>
          <a:stretch>
            <a:fillRect/>
          </a:stretch>
        </p:blipFill>
        <p:spPr>
          <a:xfrm>
            <a:off x="6606003" y="1583841"/>
            <a:ext cx="2443600" cy="3106688"/>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8" name="Shape 468"/>
        <p:cNvGrpSpPr/>
        <p:nvPr/>
      </p:nvGrpSpPr>
      <p:grpSpPr>
        <a:xfrm>
          <a:off x="0" y="0"/>
          <a:ext cx="0" cy="0"/>
          <a:chOff x="0" y="0"/>
          <a:chExt cx="0" cy="0"/>
        </a:xfrm>
      </p:grpSpPr>
      <p:sp>
        <p:nvSpPr>
          <p:cNvPr id="469" name="Google Shape;469;p32"/>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500"/>
              <a:t>Review v. Price by Brand per Year</a:t>
            </a:r>
            <a:endParaRPr sz="3300"/>
          </a:p>
        </p:txBody>
      </p:sp>
      <p:pic>
        <p:nvPicPr>
          <p:cNvPr id="470" name="Google Shape;470;p32"/>
          <p:cNvPicPr preferRelativeResize="0"/>
          <p:nvPr/>
        </p:nvPicPr>
        <p:blipFill>
          <a:blip r:embed="rId3">
            <a:alphaModFix/>
          </a:blip>
          <a:stretch>
            <a:fillRect/>
          </a:stretch>
        </p:blipFill>
        <p:spPr>
          <a:xfrm>
            <a:off x="7861350" y="76199"/>
            <a:ext cx="1211601" cy="983875"/>
          </a:xfrm>
          <a:prstGeom prst="rect">
            <a:avLst/>
          </a:prstGeom>
          <a:noFill/>
          <a:ln>
            <a:noFill/>
          </a:ln>
        </p:spPr>
      </p:pic>
      <p:pic>
        <p:nvPicPr>
          <p:cNvPr id="471" name="Google Shape;471;p32"/>
          <p:cNvPicPr preferRelativeResize="0"/>
          <p:nvPr/>
        </p:nvPicPr>
        <p:blipFill>
          <a:blip r:embed="rId4">
            <a:alphaModFix/>
          </a:blip>
          <a:stretch>
            <a:fillRect/>
          </a:stretch>
        </p:blipFill>
        <p:spPr>
          <a:xfrm>
            <a:off x="152400" y="1371600"/>
            <a:ext cx="8839204" cy="3388074"/>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2"/>
            </a:gs>
            <a:gs pos="37000">
              <a:schemeClr val="lt1"/>
            </a:gs>
            <a:gs pos="100000">
              <a:schemeClr val="accent3"/>
            </a:gs>
          </a:gsLst>
          <a:lin ang="5400700" scaled="0"/>
        </a:gradFill>
      </p:bgPr>
    </p:bg>
    <p:spTree>
      <p:nvGrpSpPr>
        <p:cNvPr id="475" name="Shape 475"/>
        <p:cNvGrpSpPr/>
        <p:nvPr/>
      </p:nvGrpSpPr>
      <p:grpSpPr>
        <a:xfrm>
          <a:off x="0" y="0"/>
          <a:ext cx="0" cy="0"/>
          <a:chOff x="0" y="0"/>
          <a:chExt cx="0" cy="0"/>
        </a:xfrm>
      </p:grpSpPr>
      <p:sp>
        <p:nvSpPr>
          <p:cNvPr id="476" name="Google Shape;476;p33"/>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Summary</a:t>
            </a:r>
            <a:endParaRPr/>
          </a:p>
        </p:txBody>
      </p:sp>
      <p:sp>
        <p:nvSpPr>
          <p:cNvPr id="477" name="Google Shape;477;p33"/>
          <p:cNvSpPr txBox="1"/>
          <p:nvPr>
            <p:ph idx="1" type="body"/>
          </p:nvPr>
        </p:nvSpPr>
        <p:spPr>
          <a:xfrm>
            <a:off x="1303800" y="1300950"/>
            <a:ext cx="7030500" cy="36666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2400">
                <a:latin typeface="Maven Pro"/>
                <a:ea typeface="Maven Pro"/>
                <a:cs typeface="Maven Pro"/>
                <a:sym typeface="Maven Pro"/>
              </a:rPr>
              <a:t>Results</a:t>
            </a:r>
            <a:endParaRPr sz="2400"/>
          </a:p>
          <a:p>
            <a:pPr indent="-361950" lvl="0" marL="457200" rtl="0" algn="l">
              <a:lnSpc>
                <a:spcPct val="100000"/>
              </a:lnSpc>
              <a:spcBef>
                <a:spcPts val="0"/>
              </a:spcBef>
              <a:spcAft>
                <a:spcPts val="0"/>
              </a:spcAft>
              <a:buSzPts val="2100"/>
              <a:buChar char="●"/>
            </a:pPr>
            <a:r>
              <a:rPr lang="en" sz="2100"/>
              <a:t>ML model accuracy is 82% </a:t>
            </a:r>
            <a:endParaRPr sz="2100"/>
          </a:p>
          <a:p>
            <a:pPr indent="-361950" lvl="0" marL="457200" rtl="0" algn="l">
              <a:lnSpc>
                <a:spcPct val="100000"/>
              </a:lnSpc>
              <a:spcBef>
                <a:spcPts val="0"/>
              </a:spcBef>
              <a:spcAft>
                <a:spcPts val="0"/>
              </a:spcAft>
              <a:buSzPts val="2100"/>
              <a:buChar char="●"/>
            </a:pPr>
            <a:r>
              <a:rPr lang="en" sz="2100"/>
              <a:t>Stakeholders’ prediction of customer sentiment</a:t>
            </a:r>
            <a:endParaRPr sz="2100"/>
          </a:p>
          <a:p>
            <a:pPr indent="-361950" lvl="0" marL="457200" rtl="0" algn="l">
              <a:lnSpc>
                <a:spcPct val="100000"/>
              </a:lnSpc>
              <a:spcBef>
                <a:spcPts val="0"/>
              </a:spcBef>
              <a:spcAft>
                <a:spcPts val="0"/>
              </a:spcAft>
              <a:buSzPts val="2100"/>
              <a:buChar char="●"/>
            </a:pPr>
            <a:r>
              <a:rPr lang="en" sz="2100"/>
              <a:t>Specific words and brand association</a:t>
            </a:r>
            <a:endParaRPr sz="2100"/>
          </a:p>
          <a:p>
            <a:pPr indent="0" lvl="0" marL="0" rtl="0" algn="l">
              <a:lnSpc>
                <a:spcPct val="100000"/>
              </a:lnSpc>
              <a:spcBef>
                <a:spcPts val="1200"/>
              </a:spcBef>
              <a:spcAft>
                <a:spcPts val="0"/>
              </a:spcAft>
              <a:buNone/>
            </a:pPr>
            <a:r>
              <a:t/>
            </a:r>
            <a:endParaRPr b="1" sz="2400">
              <a:latin typeface="Maven Pro"/>
              <a:ea typeface="Maven Pro"/>
              <a:cs typeface="Maven Pro"/>
              <a:sym typeface="Maven Pro"/>
            </a:endParaRPr>
          </a:p>
          <a:p>
            <a:pPr indent="0" lvl="0" marL="0" rtl="0" algn="l">
              <a:lnSpc>
                <a:spcPct val="100000"/>
              </a:lnSpc>
              <a:spcBef>
                <a:spcPts val="0"/>
              </a:spcBef>
              <a:spcAft>
                <a:spcPts val="0"/>
              </a:spcAft>
              <a:buNone/>
            </a:pPr>
            <a:r>
              <a:rPr b="1" lang="en" sz="2400">
                <a:latin typeface="Maven Pro"/>
                <a:ea typeface="Maven Pro"/>
                <a:cs typeface="Maven Pro"/>
                <a:sym typeface="Maven Pro"/>
              </a:rPr>
              <a:t>Limitations</a:t>
            </a:r>
            <a:endParaRPr b="1" sz="2400">
              <a:latin typeface="Maven Pro"/>
              <a:ea typeface="Maven Pro"/>
              <a:cs typeface="Maven Pro"/>
              <a:sym typeface="Maven Pro"/>
            </a:endParaRPr>
          </a:p>
          <a:p>
            <a:pPr indent="-361950" lvl="0" marL="457200" rtl="0" algn="l">
              <a:lnSpc>
                <a:spcPct val="100000"/>
              </a:lnSpc>
              <a:spcBef>
                <a:spcPts val="0"/>
              </a:spcBef>
              <a:spcAft>
                <a:spcPts val="0"/>
              </a:spcAft>
              <a:buSzPts val="2100"/>
              <a:buChar char="●"/>
            </a:pPr>
            <a:r>
              <a:rPr lang="en" sz="2100"/>
              <a:t>Rushed time frame</a:t>
            </a:r>
            <a:endParaRPr sz="2100"/>
          </a:p>
          <a:p>
            <a:pPr indent="-361950" lvl="0" marL="457200" rtl="0" algn="l">
              <a:lnSpc>
                <a:spcPct val="100000"/>
              </a:lnSpc>
              <a:spcBef>
                <a:spcPts val="0"/>
              </a:spcBef>
              <a:spcAft>
                <a:spcPts val="0"/>
              </a:spcAft>
              <a:buSzPts val="2100"/>
              <a:buChar char="●"/>
            </a:pPr>
            <a:r>
              <a:rPr lang="en" sz="2100"/>
              <a:t>Limited </a:t>
            </a:r>
            <a:r>
              <a:rPr lang="en" sz="2100"/>
              <a:t>initial</a:t>
            </a:r>
            <a:r>
              <a:rPr lang="en" sz="2100"/>
              <a:t> data set</a:t>
            </a:r>
            <a:endParaRPr sz="2100"/>
          </a:p>
          <a:p>
            <a:pPr indent="-361950" lvl="0" marL="457200" rtl="0" algn="l">
              <a:lnSpc>
                <a:spcPct val="150000"/>
              </a:lnSpc>
              <a:spcBef>
                <a:spcPts val="0"/>
              </a:spcBef>
              <a:spcAft>
                <a:spcPts val="0"/>
              </a:spcAft>
              <a:buSzPts val="2100"/>
              <a:buChar char="●"/>
            </a:pPr>
            <a:r>
              <a:rPr lang="en" sz="2100"/>
              <a:t>Algorithm does not consider the order of words</a:t>
            </a:r>
            <a:endParaRPr sz="2100"/>
          </a:p>
          <a:p>
            <a:pPr indent="0" lvl="0" marL="0" rtl="0" algn="l">
              <a:spcBef>
                <a:spcPts val="4600"/>
              </a:spcBef>
              <a:spcAft>
                <a:spcPts val="1200"/>
              </a:spcAft>
              <a:buNone/>
            </a:pPr>
            <a:r>
              <a:t/>
            </a:r>
            <a:endParaRPr sz="20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2"/>
            </a:gs>
            <a:gs pos="37000">
              <a:schemeClr val="lt1"/>
            </a:gs>
            <a:gs pos="100000">
              <a:schemeClr val="accent3"/>
            </a:gs>
          </a:gsLst>
          <a:lin ang="5400700" scaled="0"/>
        </a:gradFill>
      </p:bgPr>
    </p:bg>
    <p:spTree>
      <p:nvGrpSpPr>
        <p:cNvPr id="481" name="Shape 481"/>
        <p:cNvGrpSpPr/>
        <p:nvPr/>
      </p:nvGrpSpPr>
      <p:grpSpPr>
        <a:xfrm>
          <a:off x="0" y="0"/>
          <a:ext cx="0" cy="0"/>
          <a:chOff x="0" y="0"/>
          <a:chExt cx="0" cy="0"/>
        </a:xfrm>
      </p:grpSpPr>
      <p:sp>
        <p:nvSpPr>
          <p:cNvPr id="482" name="Google Shape;482;p34"/>
          <p:cNvSpPr txBox="1"/>
          <p:nvPr>
            <p:ph idx="4294967295" type="body"/>
          </p:nvPr>
        </p:nvSpPr>
        <p:spPr>
          <a:xfrm>
            <a:off x="435750" y="1341450"/>
            <a:ext cx="3448200" cy="2012400"/>
          </a:xfrm>
          <a:prstGeom prst="rect">
            <a:avLst/>
          </a:prstGeom>
        </p:spPr>
        <p:txBody>
          <a:bodyPr anchorCtr="0" anchor="t" bIns="91425" lIns="91425" spcFirstLastPara="1" rIns="91425" wrap="square" tIns="91425">
            <a:normAutofit fontScale="25000" lnSpcReduction="20000"/>
          </a:bodyPr>
          <a:lstStyle/>
          <a:p>
            <a:pPr indent="0" lvl="0" marL="0" rtl="0" algn="ctr">
              <a:lnSpc>
                <a:spcPct val="100000"/>
              </a:lnSpc>
              <a:spcBef>
                <a:spcPts val="1600"/>
              </a:spcBef>
              <a:spcAft>
                <a:spcPts val="0"/>
              </a:spcAft>
              <a:buNone/>
            </a:pPr>
            <a:r>
              <a:rPr b="1" lang="en" sz="9340" u="sng">
                <a:solidFill>
                  <a:srgbClr val="2B2B2B"/>
                </a:solidFill>
                <a:latin typeface="Roboto"/>
                <a:ea typeface="Roboto"/>
                <a:cs typeface="Roboto"/>
                <a:sym typeface="Roboto"/>
              </a:rPr>
              <a:t>Future Analysis</a:t>
            </a:r>
            <a:endParaRPr b="1" sz="9340" u="sng">
              <a:solidFill>
                <a:srgbClr val="2B2B2B"/>
              </a:solidFill>
              <a:latin typeface="Roboto"/>
              <a:ea typeface="Roboto"/>
              <a:cs typeface="Roboto"/>
              <a:sym typeface="Roboto"/>
            </a:endParaRPr>
          </a:p>
          <a:p>
            <a:pPr indent="-345122" lvl="0" marL="457200" rtl="0" algn="l">
              <a:lnSpc>
                <a:spcPct val="150000"/>
              </a:lnSpc>
              <a:spcBef>
                <a:spcPts val="1600"/>
              </a:spcBef>
              <a:spcAft>
                <a:spcPts val="0"/>
              </a:spcAft>
              <a:buClr>
                <a:srgbClr val="2B2B2B"/>
              </a:buClr>
              <a:buSzPct val="100000"/>
              <a:buFont typeface="Roboto"/>
              <a:buChar char="●"/>
            </a:pPr>
            <a:r>
              <a:rPr lang="en" sz="7340">
                <a:solidFill>
                  <a:srgbClr val="2B2B2B"/>
                </a:solidFill>
                <a:latin typeface="Roboto"/>
                <a:ea typeface="Roboto"/>
                <a:cs typeface="Roboto"/>
                <a:sym typeface="Roboto"/>
              </a:rPr>
              <a:t>Interactive visualizations</a:t>
            </a:r>
            <a:endParaRPr sz="7340">
              <a:solidFill>
                <a:srgbClr val="2B2B2B"/>
              </a:solidFill>
              <a:latin typeface="Roboto"/>
              <a:ea typeface="Roboto"/>
              <a:cs typeface="Roboto"/>
              <a:sym typeface="Roboto"/>
            </a:endParaRPr>
          </a:p>
          <a:p>
            <a:pPr indent="-345122" lvl="0" marL="457200" rtl="0" algn="l">
              <a:lnSpc>
                <a:spcPct val="150000"/>
              </a:lnSpc>
              <a:spcBef>
                <a:spcPts val="0"/>
              </a:spcBef>
              <a:spcAft>
                <a:spcPts val="0"/>
              </a:spcAft>
              <a:buClr>
                <a:srgbClr val="2B2B2B"/>
              </a:buClr>
              <a:buSzPct val="100000"/>
              <a:buFont typeface="Roboto"/>
              <a:buChar char="●"/>
            </a:pPr>
            <a:r>
              <a:rPr lang="en" sz="7340">
                <a:solidFill>
                  <a:srgbClr val="2B2B2B"/>
                </a:solidFill>
                <a:latin typeface="Roboto"/>
                <a:ea typeface="Roboto"/>
                <a:cs typeface="Roboto"/>
                <a:sym typeface="Roboto"/>
              </a:rPr>
              <a:t>Larger data set </a:t>
            </a:r>
            <a:endParaRPr sz="7340">
              <a:solidFill>
                <a:srgbClr val="2B2B2B"/>
              </a:solidFill>
              <a:latin typeface="Roboto"/>
              <a:ea typeface="Roboto"/>
              <a:cs typeface="Roboto"/>
              <a:sym typeface="Roboto"/>
            </a:endParaRPr>
          </a:p>
          <a:p>
            <a:pPr indent="-345122" lvl="0" marL="457200" rtl="0" algn="l">
              <a:lnSpc>
                <a:spcPct val="150000"/>
              </a:lnSpc>
              <a:spcBef>
                <a:spcPts val="0"/>
              </a:spcBef>
              <a:spcAft>
                <a:spcPts val="0"/>
              </a:spcAft>
              <a:buClr>
                <a:srgbClr val="2B2B2B"/>
              </a:buClr>
              <a:buSzPct val="100000"/>
              <a:buFont typeface="Roboto"/>
              <a:buChar char="●"/>
            </a:pPr>
            <a:r>
              <a:rPr lang="en" sz="7340">
                <a:solidFill>
                  <a:srgbClr val="2B2B2B"/>
                </a:solidFill>
                <a:latin typeface="Roboto"/>
                <a:ea typeface="Roboto"/>
                <a:cs typeface="Roboto"/>
                <a:sym typeface="Roboto"/>
              </a:rPr>
              <a:t>Location data</a:t>
            </a:r>
            <a:endParaRPr sz="7340">
              <a:solidFill>
                <a:srgbClr val="2B2B2B"/>
              </a:solidFill>
              <a:latin typeface="Roboto"/>
              <a:ea typeface="Roboto"/>
              <a:cs typeface="Roboto"/>
              <a:sym typeface="Roboto"/>
            </a:endParaRPr>
          </a:p>
          <a:p>
            <a:pPr indent="0" lvl="0" marL="457200" rtl="0" algn="l">
              <a:lnSpc>
                <a:spcPct val="150000"/>
              </a:lnSpc>
              <a:spcBef>
                <a:spcPts val="4600"/>
              </a:spcBef>
              <a:spcAft>
                <a:spcPts val="0"/>
              </a:spcAft>
              <a:buNone/>
            </a:pPr>
            <a:r>
              <a:t/>
            </a:r>
            <a:endParaRPr sz="7340">
              <a:solidFill>
                <a:srgbClr val="2B2B2B"/>
              </a:solidFill>
              <a:latin typeface="Roboto"/>
              <a:ea typeface="Roboto"/>
              <a:cs typeface="Roboto"/>
              <a:sym typeface="Roboto"/>
            </a:endParaRPr>
          </a:p>
          <a:p>
            <a:pPr indent="0" lvl="0" marL="0" rtl="0" algn="l">
              <a:lnSpc>
                <a:spcPct val="150000"/>
              </a:lnSpc>
              <a:spcBef>
                <a:spcPts val="4600"/>
              </a:spcBef>
              <a:spcAft>
                <a:spcPts val="0"/>
              </a:spcAft>
              <a:buNone/>
            </a:pPr>
            <a:r>
              <a:t/>
            </a:r>
            <a:endParaRPr sz="1000">
              <a:solidFill>
                <a:srgbClr val="2B2B2B"/>
              </a:solidFill>
              <a:latin typeface="Roboto"/>
              <a:ea typeface="Roboto"/>
              <a:cs typeface="Roboto"/>
              <a:sym typeface="Roboto"/>
            </a:endParaRPr>
          </a:p>
          <a:p>
            <a:pPr indent="0" lvl="0" marL="0" rtl="0" algn="l">
              <a:spcBef>
                <a:spcPts val="3800"/>
              </a:spcBef>
              <a:spcAft>
                <a:spcPts val="1200"/>
              </a:spcAft>
              <a:buNone/>
            </a:pPr>
            <a:r>
              <a:t/>
            </a:r>
            <a:endParaRPr/>
          </a:p>
        </p:txBody>
      </p:sp>
      <p:sp>
        <p:nvSpPr>
          <p:cNvPr id="483" name="Google Shape;483;p34"/>
          <p:cNvSpPr txBox="1"/>
          <p:nvPr>
            <p:ph idx="4294967295" type="body"/>
          </p:nvPr>
        </p:nvSpPr>
        <p:spPr>
          <a:xfrm>
            <a:off x="4324200" y="2393475"/>
            <a:ext cx="4689600" cy="2541600"/>
          </a:xfrm>
          <a:prstGeom prst="rect">
            <a:avLst/>
          </a:prstGeom>
        </p:spPr>
        <p:txBody>
          <a:bodyPr anchorCtr="0" anchor="t" bIns="91425" lIns="91425" spcFirstLastPara="1" rIns="91425" wrap="square" tIns="91425">
            <a:normAutofit/>
          </a:bodyPr>
          <a:lstStyle/>
          <a:p>
            <a:pPr indent="0" lvl="0" marL="0" rtl="0" algn="ctr">
              <a:lnSpc>
                <a:spcPct val="100000"/>
              </a:lnSpc>
              <a:spcBef>
                <a:spcPts val="0"/>
              </a:spcBef>
              <a:spcAft>
                <a:spcPts val="0"/>
              </a:spcAft>
              <a:buNone/>
            </a:pPr>
            <a:r>
              <a:rPr b="1" lang="en" sz="2300" u="sng">
                <a:solidFill>
                  <a:srgbClr val="2B2B2B"/>
                </a:solidFill>
                <a:latin typeface="Roboto"/>
                <a:ea typeface="Roboto"/>
                <a:cs typeface="Roboto"/>
                <a:sym typeface="Roboto"/>
              </a:rPr>
              <a:t>Ways to Improve Project</a:t>
            </a:r>
            <a:endParaRPr b="1" sz="2300" u="sng">
              <a:solidFill>
                <a:srgbClr val="2B2B2B"/>
              </a:solidFill>
              <a:latin typeface="Roboto"/>
              <a:ea typeface="Roboto"/>
              <a:cs typeface="Roboto"/>
              <a:sym typeface="Roboto"/>
            </a:endParaRPr>
          </a:p>
          <a:p>
            <a:pPr indent="-345050" lvl="0" marL="457200" rtl="0" algn="l">
              <a:lnSpc>
                <a:spcPct val="150000"/>
              </a:lnSpc>
              <a:spcBef>
                <a:spcPts val="1000"/>
              </a:spcBef>
              <a:spcAft>
                <a:spcPts val="0"/>
              </a:spcAft>
              <a:buClr>
                <a:srgbClr val="2B2B2B"/>
              </a:buClr>
              <a:buSzPts val="1834"/>
              <a:buFont typeface="Roboto"/>
              <a:buChar char="●"/>
            </a:pPr>
            <a:r>
              <a:rPr lang="en" sz="1833">
                <a:solidFill>
                  <a:srgbClr val="2B2B2B"/>
                </a:solidFill>
                <a:latin typeface="Roboto"/>
                <a:ea typeface="Roboto"/>
                <a:cs typeface="Roboto"/>
                <a:sym typeface="Roboto"/>
              </a:rPr>
              <a:t>Search for a more accurate algorithm</a:t>
            </a:r>
            <a:endParaRPr sz="1833">
              <a:solidFill>
                <a:srgbClr val="2B2B2B"/>
              </a:solidFill>
              <a:latin typeface="Roboto"/>
              <a:ea typeface="Roboto"/>
              <a:cs typeface="Roboto"/>
              <a:sym typeface="Roboto"/>
            </a:endParaRPr>
          </a:p>
          <a:p>
            <a:pPr indent="-345050" lvl="0" marL="457200" rtl="0" algn="l">
              <a:lnSpc>
                <a:spcPct val="150000"/>
              </a:lnSpc>
              <a:spcBef>
                <a:spcPts val="0"/>
              </a:spcBef>
              <a:spcAft>
                <a:spcPts val="0"/>
              </a:spcAft>
              <a:buClr>
                <a:srgbClr val="2B2B2B"/>
              </a:buClr>
              <a:buSzPts val="1834"/>
              <a:buFont typeface="Roboto"/>
              <a:buChar char="●"/>
            </a:pPr>
            <a:r>
              <a:rPr lang="en" sz="1833">
                <a:solidFill>
                  <a:srgbClr val="2B2B2B"/>
                </a:solidFill>
                <a:latin typeface="Roboto"/>
                <a:ea typeface="Roboto"/>
                <a:cs typeface="Roboto"/>
                <a:sym typeface="Roboto"/>
              </a:rPr>
              <a:t>Have algorithm consider word order</a:t>
            </a:r>
            <a:endParaRPr sz="1833">
              <a:solidFill>
                <a:srgbClr val="2B2B2B"/>
              </a:solidFill>
              <a:latin typeface="Roboto"/>
              <a:ea typeface="Roboto"/>
              <a:cs typeface="Roboto"/>
              <a:sym typeface="Roboto"/>
            </a:endParaRPr>
          </a:p>
          <a:p>
            <a:pPr indent="-345050" lvl="0" marL="457200" rtl="0" algn="l">
              <a:lnSpc>
                <a:spcPct val="150000"/>
              </a:lnSpc>
              <a:spcBef>
                <a:spcPts val="0"/>
              </a:spcBef>
              <a:spcAft>
                <a:spcPts val="0"/>
              </a:spcAft>
              <a:buClr>
                <a:srgbClr val="2B2B2B"/>
              </a:buClr>
              <a:buSzPts val="1834"/>
              <a:buFont typeface="Roboto"/>
              <a:buChar char="●"/>
            </a:pPr>
            <a:r>
              <a:rPr lang="en" sz="1833">
                <a:solidFill>
                  <a:srgbClr val="2B2B2B"/>
                </a:solidFill>
                <a:latin typeface="Roboto"/>
                <a:ea typeface="Roboto"/>
                <a:cs typeface="Roboto"/>
                <a:sym typeface="Roboto"/>
              </a:rPr>
              <a:t>Host website on server</a:t>
            </a:r>
            <a:endParaRPr sz="1833">
              <a:solidFill>
                <a:srgbClr val="2B2B2B"/>
              </a:solidFill>
              <a:latin typeface="Roboto"/>
              <a:ea typeface="Roboto"/>
              <a:cs typeface="Roboto"/>
              <a:sym typeface="Roboto"/>
            </a:endParaRPr>
          </a:p>
        </p:txBody>
      </p:sp>
      <p:pic>
        <p:nvPicPr>
          <p:cNvPr id="484" name="Google Shape;484;p34"/>
          <p:cNvPicPr preferRelativeResize="0"/>
          <p:nvPr/>
        </p:nvPicPr>
        <p:blipFill>
          <a:blip r:embed="rId3">
            <a:alphaModFix/>
          </a:blip>
          <a:stretch>
            <a:fillRect/>
          </a:stretch>
        </p:blipFill>
        <p:spPr>
          <a:xfrm>
            <a:off x="4324199" y="417150"/>
            <a:ext cx="3448325" cy="180202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2"/>
            </a:gs>
            <a:gs pos="37000">
              <a:schemeClr val="lt1"/>
            </a:gs>
            <a:gs pos="100000">
              <a:schemeClr val="accent3"/>
            </a:gs>
          </a:gsLst>
          <a:lin ang="5400700" scaled="0"/>
        </a:gradFill>
      </p:bgPr>
    </p:bg>
    <p:spTree>
      <p:nvGrpSpPr>
        <p:cNvPr id="488" name="Shape 488"/>
        <p:cNvGrpSpPr/>
        <p:nvPr/>
      </p:nvGrpSpPr>
      <p:grpSpPr>
        <a:xfrm>
          <a:off x="0" y="0"/>
          <a:ext cx="0" cy="0"/>
          <a:chOff x="0" y="0"/>
          <a:chExt cx="0" cy="0"/>
        </a:xfrm>
      </p:grpSpPr>
      <p:sp>
        <p:nvSpPr>
          <p:cNvPr id="489" name="Google Shape;489;p35"/>
          <p:cNvSpPr txBox="1"/>
          <p:nvPr>
            <p:ph type="title"/>
          </p:nvPr>
        </p:nvSpPr>
        <p:spPr>
          <a:xfrm>
            <a:off x="1388625" y="772725"/>
            <a:ext cx="6366900" cy="18633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n" sz="6100">
                <a:solidFill>
                  <a:schemeClr val="dk2"/>
                </a:solidFill>
              </a:rPr>
              <a:t>Interactive Website Demo</a:t>
            </a:r>
            <a:endParaRPr sz="6100">
              <a:solidFill>
                <a:schemeClr val="dk2"/>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3" name="Shape 493"/>
        <p:cNvGrpSpPr/>
        <p:nvPr/>
      </p:nvGrpSpPr>
      <p:grpSpPr>
        <a:xfrm>
          <a:off x="0" y="0"/>
          <a:ext cx="0" cy="0"/>
          <a:chOff x="0" y="0"/>
          <a:chExt cx="0" cy="0"/>
        </a:xfrm>
      </p:grpSpPr>
      <p:sp>
        <p:nvSpPr>
          <p:cNvPr id="494" name="Google Shape;494;p36"/>
          <p:cNvSpPr txBox="1"/>
          <p:nvPr>
            <p:ph idx="1" type="body"/>
          </p:nvPr>
        </p:nvSpPr>
        <p:spPr>
          <a:xfrm>
            <a:off x="1303800" y="4138975"/>
            <a:ext cx="5843100" cy="534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2000"/>
              <a:t>Interactive Dashboard</a:t>
            </a:r>
            <a:endParaRPr b="1" sz="2000"/>
          </a:p>
        </p:txBody>
      </p:sp>
      <p:pic>
        <p:nvPicPr>
          <p:cNvPr id="495" name="Google Shape;495;p36"/>
          <p:cNvPicPr preferRelativeResize="0"/>
          <p:nvPr/>
        </p:nvPicPr>
        <p:blipFill>
          <a:blip r:embed="rId3">
            <a:alphaModFix/>
          </a:blip>
          <a:stretch>
            <a:fillRect/>
          </a:stretch>
        </p:blipFill>
        <p:spPr>
          <a:xfrm>
            <a:off x="206100" y="472826"/>
            <a:ext cx="8839199" cy="2855449"/>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9" name="Shape 499"/>
        <p:cNvGrpSpPr/>
        <p:nvPr/>
      </p:nvGrpSpPr>
      <p:grpSpPr>
        <a:xfrm>
          <a:off x="0" y="0"/>
          <a:ext cx="0" cy="0"/>
          <a:chOff x="0" y="0"/>
          <a:chExt cx="0" cy="0"/>
        </a:xfrm>
      </p:grpSpPr>
      <p:sp>
        <p:nvSpPr>
          <p:cNvPr id="500" name="Google Shape;500;p37"/>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Sentiment specific keywords</a:t>
            </a:r>
            <a:endParaRPr/>
          </a:p>
        </p:txBody>
      </p:sp>
      <p:graphicFrame>
        <p:nvGraphicFramePr>
          <p:cNvPr id="501" name="Google Shape;501;p37"/>
          <p:cNvGraphicFramePr/>
          <p:nvPr/>
        </p:nvGraphicFramePr>
        <p:xfrm>
          <a:off x="1004450" y="1321375"/>
          <a:ext cx="3000000" cy="3000000"/>
        </p:xfrm>
        <a:graphic>
          <a:graphicData uri="http://schemas.openxmlformats.org/drawingml/2006/table">
            <a:tbl>
              <a:tblPr>
                <a:noFill/>
                <a:tableStyleId>{FCEAE0A7-C36B-451C-A128-AD2BB229CD8F}</a:tableStyleId>
              </a:tblPr>
              <a:tblGrid>
                <a:gridCol w="1252700"/>
                <a:gridCol w="3071075"/>
                <a:gridCol w="2915225"/>
              </a:tblGrid>
              <a:tr h="381000">
                <a:tc>
                  <a:txBody>
                    <a:bodyPr/>
                    <a:lstStyle/>
                    <a:p>
                      <a:pPr indent="0" lvl="0" marL="0" rtl="0" algn="l">
                        <a:spcBef>
                          <a:spcPts val="0"/>
                        </a:spcBef>
                        <a:spcAft>
                          <a:spcPts val="0"/>
                        </a:spcAft>
                        <a:buNone/>
                      </a:pPr>
                      <a:r>
                        <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330200" lvl="0" marL="457200" rtl="0" algn="ctr">
                        <a:spcBef>
                          <a:spcPts val="0"/>
                        </a:spcBef>
                        <a:spcAft>
                          <a:spcPts val="0"/>
                        </a:spcAft>
                        <a:buClr>
                          <a:srgbClr val="4A86E8"/>
                        </a:buClr>
                        <a:buSzPts val="1600"/>
                        <a:buChar char="+"/>
                      </a:pPr>
                      <a:r>
                        <a:rPr lang="en" sz="1600">
                          <a:solidFill>
                            <a:srgbClr val="4A86E8"/>
                          </a:solidFill>
                        </a:rPr>
                        <a:t>KEYWORDS</a:t>
                      </a:r>
                      <a:endParaRPr sz="1600">
                        <a:solidFill>
                          <a:srgbClr val="4A86E8"/>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330200" lvl="0" marL="457200" rtl="0" algn="ctr">
                        <a:spcBef>
                          <a:spcPts val="0"/>
                        </a:spcBef>
                        <a:spcAft>
                          <a:spcPts val="0"/>
                        </a:spcAft>
                        <a:buClr>
                          <a:srgbClr val="FF0000"/>
                        </a:buClr>
                        <a:buSzPts val="1600"/>
                        <a:buChar char="-"/>
                      </a:pPr>
                      <a:r>
                        <a:rPr lang="en" sz="1600">
                          <a:solidFill>
                            <a:srgbClr val="FF0000"/>
                          </a:solidFill>
                        </a:rPr>
                        <a:t>KEYWORDS</a:t>
                      </a:r>
                      <a:endParaRPr sz="1600">
                        <a:solidFill>
                          <a:srgbClr val="FF0000"/>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381000">
                <a:tc>
                  <a:txBody>
                    <a:bodyPr/>
                    <a:lstStyle/>
                    <a:p>
                      <a:pPr indent="0" lvl="0" marL="0" rtl="0" algn="l">
                        <a:spcBef>
                          <a:spcPts val="0"/>
                        </a:spcBef>
                        <a:spcAft>
                          <a:spcPts val="0"/>
                        </a:spcAft>
                        <a:buNone/>
                      </a:pPr>
                      <a:r>
                        <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300"/>
                        <a:t>Vegan, love, good, really, great</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2B2B2B"/>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300"/>
                        <a:t>Product, bad, smell</a:t>
                      </a:r>
                      <a:endParaRPr/>
                    </a:p>
                  </a:txBody>
                  <a:tcPr marT="91425" marB="91425" marR="91425" marL="91425">
                    <a:lnL cap="flat" cmpd="sng" w="9525">
                      <a:solidFill>
                        <a:srgbClr val="2B2B2B"/>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381000">
                <a:tc>
                  <a:txBody>
                    <a:bodyPr/>
                    <a:lstStyle/>
                    <a:p>
                      <a:pPr indent="0" lvl="0" marL="0" rtl="0" algn="l">
                        <a:spcBef>
                          <a:spcPts val="0"/>
                        </a:spcBef>
                        <a:spcAft>
                          <a:spcPts val="0"/>
                        </a:spcAft>
                        <a:buNone/>
                      </a:pPr>
                      <a:r>
                        <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2B2B2B"/>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2B2B2B"/>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381000">
                <a:tc>
                  <a:txBody>
                    <a:bodyPr/>
                    <a:lstStyle/>
                    <a:p>
                      <a:pPr indent="0" lvl="0" marL="0" rtl="0" algn="l">
                        <a:spcBef>
                          <a:spcPts val="0"/>
                        </a:spcBef>
                        <a:spcAft>
                          <a:spcPts val="0"/>
                        </a:spcAft>
                        <a:buNone/>
                      </a:pPr>
                      <a:r>
                        <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300"/>
                        <a:t>Vegan, love, good, really, great, meat</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2B2B2B"/>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300"/>
                        <a:t>Bad</a:t>
                      </a:r>
                      <a:endParaRPr sz="1300"/>
                    </a:p>
                  </a:txBody>
                  <a:tcPr marT="91425" marB="91425" marR="91425" marL="91425">
                    <a:lnL cap="flat" cmpd="sng" w="9525">
                      <a:solidFill>
                        <a:srgbClr val="2B2B2B"/>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381000">
                <a:tc>
                  <a:txBody>
                    <a:bodyPr/>
                    <a:lstStyle/>
                    <a:p>
                      <a:pPr indent="0" lvl="0" marL="0" rtl="0" algn="l">
                        <a:spcBef>
                          <a:spcPts val="0"/>
                        </a:spcBef>
                        <a:spcAft>
                          <a:spcPts val="0"/>
                        </a:spcAft>
                        <a:buNone/>
                      </a:pPr>
                      <a:r>
                        <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sz="1300"/>
                    </a:p>
                    <a:p>
                      <a:pPr indent="0" lvl="0" marL="0" rtl="0" algn="ctr">
                        <a:spcBef>
                          <a:spcPts val="0"/>
                        </a:spcBef>
                        <a:spcAft>
                          <a:spcPts val="0"/>
                        </a:spcAft>
                        <a:buNone/>
                      </a:pPr>
                      <a:r>
                        <a:rPr lang="en" sz="1300"/>
                        <a:t>Vegan, love, good, really, great, texture, sausage, flavor</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2B2B2B"/>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sz="1300"/>
                    </a:p>
                    <a:p>
                      <a:pPr indent="0" lvl="0" marL="0" rtl="0" algn="ctr">
                        <a:spcBef>
                          <a:spcPts val="0"/>
                        </a:spcBef>
                        <a:spcAft>
                          <a:spcPts val="0"/>
                        </a:spcAft>
                        <a:buNone/>
                      </a:pPr>
                      <a:r>
                        <a:rPr lang="en" sz="1300"/>
                        <a:t>Bad</a:t>
                      </a:r>
                      <a:endParaRPr sz="1300"/>
                    </a:p>
                  </a:txBody>
                  <a:tcPr marT="91425" marB="91425" marR="91425" marL="91425">
                    <a:lnL cap="flat" cmpd="sng" w="9525">
                      <a:solidFill>
                        <a:srgbClr val="2B2B2B"/>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381000">
                <a:tc>
                  <a:txBody>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a:p>
                    <a:p>
                      <a:pPr indent="0" lvl="0" marL="0" rtl="0" algn="ctr">
                        <a:spcBef>
                          <a:spcPts val="0"/>
                        </a:spcBef>
                        <a:spcAft>
                          <a:spcPts val="0"/>
                        </a:spcAft>
                        <a:buNone/>
                      </a:pPr>
                      <a:r>
                        <a:rPr lang="en" sz="1300"/>
                        <a:t>Vegan, love, good, really, great</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2B2B2B"/>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sz="1300"/>
                    </a:p>
                    <a:p>
                      <a:pPr indent="0" lvl="0" marL="0" rtl="0" algn="ctr">
                        <a:spcBef>
                          <a:spcPts val="0"/>
                        </a:spcBef>
                        <a:spcAft>
                          <a:spcPts val="0"/>
                        </a:spcAft>
                        <a:buNone/>
                      </a:pPr>
                      <a:r>
                        <a:rPr lang="en" sz="1300"/>
                        <a:t>Bad, product, food</a:t>
                      </a:r>
                      <a:endParaRPr/>
                    </a:p>
                  </a:txBody>
                  <a:tcPr marT="91425" marB="91425" marR="91425" marL="91425">
                    <a:lnL cap="flat" cmpd="sng" w="9525">
                      <a:solidFill>
                        <a:srgbClr val="2B2B2B"/>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381000">
                <a:tc>
                  <a:txBody>
                    <a:bodyPr/>
                    <a:lstStyle/>
                    <a:p>
                      <a:pPr indent="0" lvl="0" marL="0" rtl="0" algn="l">
                        <a:spcBef>
                          <a:spcPts val="0"/>
                        </a:spcBef>
                        <a:spcAft>
                          <a:spcPts val="0"/>
                        </a:spcAft>
                        <a:buNone/>
                      </a:pPr>
                      <a:r>
                        <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a:p>
                    <a:p>
                      <a:pPr indent="0" lvl="0" marL="0" rtl="0" algn="ctr">
                        <a:spcBef>
                          <a:spcPts val="0"/>
                        </a:spcBef>
                        <a:spcAft>
                          <a:spcPts val="0"/>
                        </a:spcAft>
                        <a:buNone/>
                      </a:pPr>
                      <a:r>
                        <a:rPr lang="en" sz="1300">
                          <a:latin typeface="Nunito"/>
                          <a:ea typeface="Nunito"/>
                          <a:cs typeface="Nunito"/>
                          <a:sym typeface="Nunito"/>
                        </a:rPr>
                        <a:t>Vegan, love, good, really, great, taste, meat</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2B2B2B"/>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sz="1300"/>
                    </a:p>
                    <a:p>
                      <a:pPr indent="0" lvl="0" marL="0" rtl="0" algn="ctr">
                        <a:spcBef>
                          <a:spcPts val="0"/>
                        </a:spcBef>
                        <a:spcAft>
                          <a:spcPts val="0"/>
                        </a:spcAft>
                        <a:buNone/>
                      </a:pPr>
                      <a:r>
                        <a:rPr lang="en" sz="1300">
                          <a:latin typeface="Nunito"/>
                          <a:ea typeface="Nunito"/>
                          <a:cs typeface="Nunito"/>
                          <a:sym typeface="Nunito"/>
                        </a:rPr>
                        <a:t>Bad, smell, food</a:t>
                      </a:r>
                      <a:endParaRPr sz="1300"/>
                    </a:p>
                  </a:txBody>
                  <a:tcPr marT="91425" marB="91425" marR="91425" marL="91425">
                    <a:lnL cap="flat" cmpd="sng" w="9525">
                      <a:solidFill>
                        <a:srgbClr val="2B2B2B"/>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pic>
        <p:nvPicPr>
          <p:cNvPr id="502" name="Google Shape;502;p37"/>
          <p:cNvPicPr preferRelativeResize="0"/>
          <p:nvPr/>
        </p:nvPicPr>
        <p:blipFill>
          <a:blip r:embed="rId3">
            <a:alphaModFix/>
          </a:blip>
          <a:stretch>
            <a:fillRect/>
          </a:stretch>
        </p:blipFill>
        <p:spPr>
          <a:xfrm>
            <a:off x="1004450" y="1684163"/>
            <a:ext cx="1008524" cy="555975"/>
          </a:xfrm>
          <a:prstGeom prst="rect">
            <a:avLst/>
          </a:prstGeom>
          <a:noFill/>
          <a:ln>
            <a:noFill/>
          </a:ln>
        </p:spPr>
      </p:pic>
      <p:pic>
        <p:nvPicPr>
          <p:cNvPr id="503" name="Google Shape;503;p37"/>
          <p:cNvPicPr preferRelativeResize="0"/>
          <p:nvPr/>
        </p:nvPicPr>
        <p:blipFill>
          <a:blip r:embed="rId4">
            <a:alphaModFix/>
          </a:blip>
          <a:stretch>
            <a:fillRect/>
          </a:stretch>
        </p:blipFill>
        <p:spPr>
          <a:xfrm>
            <a:off x="1004450" y="2619425"/>
            <a:ext cx="1008525" cy="387626"/>
          </a:xfrm>
          <a:prstGeom prst="rect">
            <a:avLst/>
          </a:prstGeom>
          <a:noFill/>
          <a:ln>
            <a:noFill/>
          </a:ln>
        </p:spPr>
      </p:pic>
      <p:pic>
        <p:nvPicPr>
          <p:cNvPr id="504" name="Google Shape;504;p37"/>
          <p:cNvPicPr preferRelativeResize="0"/>
          <p:nvPr/>
        </p:nvPicPr>
        <p:blipFill>
          <a:blip r:embed="rId5">
            <a:alphaModFix/>
          </a:blip>
          <a:stretch>
            <a:fillRect/>
          </a:stretch>
        </p:blipFill>
        <p:spPr>
          <a:xfrm>
            <a:off x="1004450" y="3255825"/>
            <a:ext cx="1047900" cy="458800"/>
          </a:xfrm>
          <a:prstGeom prst="rect">
            <a:avLst/>
          </a:prstGeom>
          <a:noFill/>
          <a:ln>
            <a:noFill/>
          </a:ln>
        </p:spPr>
      </p:pic>
      <p:pic>
        <p:nvPicPr>
          <p:cNvPr id="505" name="Google Shape;505;p37"/>
          <p:cNvPicPr preferRelativeResize="0"/>
          <p:nvPr/>
        </p:nvPicPr>
        <p:blipFill>
          <a:blip r:embed="rId6">
            <a:alphaModFix/>
          </a:blip>
          <a:stretch>
            <a:fillRect/>
          </a:stretch>
        </p:blipFill>
        <p:spPr>
          <a:xfrm>
            <a:off x="1004459" y="3910400"/>
            <a:ext cx="1113706" cy="458800"/>
          </a:xfrm>
          <a:prstGeom prst="rect">
            <a:avLst/>
          </a:prstGeom>
          <a:noFill/>
          <a:ln>
            <a:noFill/>
          </a:ln>
        </p:spPr>
      </p:pic>
      <p:pic>
        <p:nvPicPr>
          <p:cNvPr id="506" name="Google Shape;506;p37"/>
          <p:cNvPicPr preferRelativeResize="0"/>
          <p:nvPr/>
        </p:nvPicPr>
        <p:blipFill>
          <a:blip r:embed="rId7">
            <a:alphaModFix/>
          </a:blip>
          <a:stretch>
            <a:fillRect/>
          </a:stretch>
        </p:blipFill>
        <p:spPr>
          <a:xfrm>
            <a:off x="1089375" y="4564125"/>
            <a:ext cx="878050" cy="4588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0" name="Shape 510"/>
        <p:cNvGrpSpPr/>
        <p:nvPr/>
      </p:nvGrpSpPr>
      <p:grpSpPr>
        <a:xfrm>
          <a:off x="0" y="0"/>
          <a:ext cx="0" cy="0"/>
          <a:chOff x="0" y="0"/>
          <a:chExt cx="0" cy="0"/>
        </a:xfrm>
      </p:grpSpPr>
      <p:sp>
        <p:nvSpPr>
          <p:cNvPr id="511" name="Google Shape;511;p38"/>
          <p:cNvSpPr txBox="1"/>
          <p:nvPr>
            <p:ph type="title"/>
          </p:nvPr>
        </p:nvSpPr>
        <p:spPr>
          <a:xfrm>
            <a:off x="1303800" y="598575"/>
            <a:ext cx="7030500" cy="999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Keyword frequency by brand in </a:t>
            </a:r>
            <a:r>
              <a:rPr lang="en">
                <a:solidFill>
                  <a:srgbClr val="FF0000"/>
                </a:solidFill>
              </a:rPr>
              <a:t>negative</a:t>
            </a:r>
            <a:r>
              <a:rPr lang="en"/>
              <a:t> reviews</a:t>
            </a:r>
            <a:endParaRPr/>
          </a:p>
        </p:txBody>
      </p:sp>
      <p:grpSp>
        <p:nvGrpSpPr>
          <p:cNvPr id="512" name="Google Shape;512;p38"/>
          <p:cNvGrpSpPr/>
          <p:nvPr/>
        </p:nvGrpSpPr>
        <p:grpSpPr>
          <a:xfrm>
            <a:off x="210150" y="1711175"/>
            <a:ext cx="8478526" cy="1621900"/>
            <a:chOff x="210150" y="1711175"/>
            <a:chExt cx="8478526" cy="1621900"/>
          </a:xfrm>
        </p:grpSpPr>
        <p:grpSp>
          <p:nvGrpSpPr>
            <p:cNvPr id="513" name="Google Shape;513;p38"/>
            <p:cNvGrpSpPr/>
            <p:nvPr/>
          </p:nvGrpSpPr>
          <p:grpSpPr>
            <a:xfrm>
              <a:off x="210150" y="1876500"/>
              <a:ext cx="641675" cy="1417825"/>
              <a:chOff x="210150" y="1876500"/>
              <a:chExt cx="641675" cy="1417825"/>
            </a:xfrm>
          </p:grpSpPr>
          <p:pic>
            <p:nvPicPr>
              <p:cNvPr id="514" name="Google Shape;514;p38"/>
              <p:cNvPicPr preferRelativeResize="0"/>
              <p:nvPr/>
            </p:nvPicPr>
            <p:blipFill>
              <a:blip r:embed="rId3">
                <a:alphaModFix/>
              </a:blip>
              <a:stretch>
                <a:fillRect/>
              </a:stretch>
            </p:blipFill>
            <p:spPr>
              <a:xfrm>
                <a:off x="210150" y="1876500"/>
                <a:ext cx="590025" cy="325250"/>
              </a:xfrm>
              <a:prstGeom prst="rect">
                <a:avLst/>
              </a:prstGeom>
              <a:noFill/>
              <a:ln>
                <a:noFill/>
              </a:ln>
            </p:spPr>
          </p:pic>
          <p:pic>
            <p:nvPicPr>
              <p:cNvPr id="515" name="Google Shape;515;p38"/>
              <p:cNvPicPr preferRelativeResize="0"/>
              <p:nvPr/>
            </p:nvPicPr>
            <p:blipFill>
              <a:blip r:embed="rId4">
                <a:alphaModFix/>
              </a:blip>
              <a:stretch>
                <a:fillRect/>
              </a:stretch>
            </p:blipFill>
            <p:spPr>
              <a:xfrm>
                <a:off x="210150" y="2248925"/>
                <a:ext cx="590025" cy="226773"/>
              </a:xfrm>
              <a:prstGeom prst="rect">
                <a:avLst/>
              </a:prstGeom>
              <a:noFill/>
              <a:ln>
                <a:noFill/>
              </a:ln>
            </p:spPr>
          </p:pic>
          <p:pic>
            <p:nvPicPr>
              <p:cNvPr id="516" name="Google Shape;516;p38"/>
              <p:cNvPicPr preferRelativeResize="0"/>
              <p:nvPr/>
            </p:nvPicPr>
            <p:blipFill>
              <a:blip r:embed="rId5">
                <a:alphaModFix/>
              </a:blip>
              <a:stretch>
                <a:fillRect/>
              </a:stretch>
            </p:blipFill>
            <p:spPr>
              <a:xfrm>
                <a:off x="210150" y="2466525"/>
                <a:ext cx="641675" cy="280942"/>
              </a:xfrm>
              <a:prstGeom prst="rect">
                <a:avLst/>
              </a:prstGeom>
              <a:noFill/>
              <a:ln>
                <a:noFill/>
              </a:ln>
            </p:spPr>
          </p:pic>
          <p:pic>
            <p:nvPicPr>
              <p:cNvPr id="517" name="Google Shape;517;p38"/>
              <p:cNvPicPr preferRelativeResize="0"/>
              <p:nvPr/>
            </p:nvPicPr>
            <p:blipFill>
              <a:blip r:embed="rId6">
                <a:alphaModFix/>
              </a:blip>
              <a:stretch>
                <a:fillRect/>
              </a:stretch>
            </p:blipFill>
            <p:spPr>
              <a:xfrm>
                <a:off x="210150" y="2794650"/>
                <a:ext cx="505926" cy="208425"/>
              </a:xfrm>
              <a:prstGeom prst="rect">
                <a:avLst/>
              </a:prstGeom>
              <a:noFill/>
              <a:ln>
                <a:noFill/>
              </a:ln>
            </p:spPr>
          </p:pic>
          <p:pic>
            <p:nvPicPr>
              <p:cNvPr id="518" name="Google Shape;518;p38"/>
              <p:cNvPicPr preferRelativeResize="0"/>
              <p:nvPr/>
            </p:nvPicPr>
            <p:blipFill>
              <a:blip r:embed="rId7">
                <a:alphaModFix/>
              </a:blip>
              <a:stretch>
                <a:fillRect/>
              </a:stretch>
            </p:blipFill>
            <p:spPr>
              <a:xfrm>
                <a:off x="210150" y="3029975"/>
                <a:ext cx="505912" cy="264350"/>
              </a:xfrm>
              <a:prstGeom prst="rect">
                <a:avLst/>
              </a:prstGeom>
              <a:noFill/>
              <a:ln>
                <a:noFill/>
              </a:ln>
            </p:spPr>
          </p:pic>
        </p:grpSp>
        <p:pic>
          <p:nvPicPr>
            <p:cNvPr id="519" name="Google Shape;519;p38"/>
            <p:cNvPicPr preferRelativeResize="0"/>
            <p:nvPr/>
          </p:nvPicPr>
          <p:blipFill>
            <a:blip r:embed="rId8">
              <a:alphaModFix/>
            </a:blip>
            <a:stretch>
              <a:fillRect/>
            </a:stretch>
          </p:blipFill>
          <p:spPr>
            <a:xfrm>
              <a:off x="912200" y="1711175"/>
              <a:ext cx="7776476" cy="1621900"/>
            </a:xfrm>
            <a:prstGeom prst="rect">
              <a:avLst/>
            </a:prstGeom>
            <a:noFill/>
            <a:ln>
              <a:noFill/>
            </a:ln>
          </p:spPr>
        </p:pic>
        <p:sp>
          <p:nvSpPr>
            <p:cNvPr id="520" name="Google Shape;520;p38"/>
            <p:cNvSpPr/>
            <p:nvPr/>
          </p:nvSpPr>
          <p:spPr>
            <a:xfrm>
              <a:off x="1974425" y="1905625"/>
              <a:ext cx="641700" cy="251100"/>
            </a:xfrm>
            <a:prstGeom prst="rect">
              <a:avLst/>
            </a:pr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8"/>
            <p:cNvSpPr/>
            <p:nvPr/>
          </p:nvSpPr>
          <p:spPr>
            <a:xfrm>
              <a:off x="2660225" y="1905625"/>
              <a:ext cx="641700" cy="251100"/>
            </a:xfrm>
            <a:prstGeom prst="rect">
              <a:avLst/>
            </a:pr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8"/>
            <p:cNvSpPr/>
            <p:nvPr/>
          </p:nvSpPr>
          <p:spPr>
            <a:xfrm>
              <a:off x="3301925" y="2439025"/>
              <a:ext cx="641700" cy="251100"/>
            </a:xfrm>
            <a:prstGeom prst="rect">
              <a:avLst/>
            </a:pr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8"/>
            <p:cNvSpPr/>
            <p:nvPr/>
          </p:nvSpPr>
          <p:spPr>
            <a:xfrm>
              <a:off x="3955625" y="1905625"/>
              <a:ext cx="641700" cy="251100"/>
            </a:xfrm>
            <a:prstGeom prst="rect">
              <a:avLst/>
            </a:pr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8"/>
            <p:cNvSpPr/>
            <p:nvPr/>
          </p:nvSpPr>
          <p:spPr>
            <a:xfrm>
              <a:off x="4641425" y="2743825"/>
              <a:ext cx="641700" cy="251100"/>
            </a:xfrm>
            <a:prstGeom prst="rect">
              <a:avLst/>
            </a:pr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8"/>
            <p:cNvSpPr/>
            <p:nvPr/>
          </p:nvSpPr>
          <p:spPr>
            <a:xfrm>
              <a:off x="5327225" y="2743825"/>
              <a:ext cx="641700" cy="251100"/>
            </a:xfrm>
            <a:prstGeom prst="rect">
              <a:avLst/>
            </a:pr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8"/>
            <p:cNvSpPr/>
            <p:nvPr/>
          </p:nvSpPr>
          <p:spPr>
            <a:xfrm>
              <a:off x="5936825" y="1905625"/>
              <a:ext cx="685800" cy="251100"/>
            </a:xfrm>
            <a:prstGeom prst="rect">
              <a:avLst/>
            </a:pr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8"/>
            <p:cNvSpPr/>
            <p:nvPr/>
          </p:nvSpPr>
          <p:spPr>
            <a:xfrm>
              <a:off x="7308425" y="2439025"/>
              <a:ext cx="641700" cy="251100"/>
            </a:xfrm>
            <a:prstGeom prst="rect">
              <a:avLst/>
            </a:pr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38"/>
            <p:cNvSpPr/>
            <p:nvPr/>
          </p:nvSpPr>
          <p:spPr>
            <a:xfrm>
              <a:off x="7994225" y="1905625"/>
              <a:ext cx="641700" cy="251100"/>
            </a:xfrm>
            <a:prstGeom prst="rect">
              <a:avLst/>
            </a:pr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9" name="Google Shape;529;p38"/>
          <p:cNvSpPr/>
          <p:nvPr/>
        </p:nvSpPr>
        <p:spPr>
          <a:xfrm>
            <a:off x="6622625" y="1905625"/>
            <a:ext cx="685800" cy="251100"/>
          </a:xfrm>
          <a:prstGeom prst="rect">
            <a:avLst/>
          </a:pr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3" name="Shape 533"/>
        <p:cNvGrpSpPr/>
        <p:nvPr/>
      </p:nvGrpSpPr>
      <p:grpSpPr>
        <a:xfrm>
          <a:off x="0" y="0"/>
          <a:ext cx="0" cy="0"/>
          <a:chOff x="0" y="0"/>
          <a:chExt cx="0" cy="0"/>
        </a:xfrm>
      </p:grpSpPr>
      <p:sp>
        <p:nvSpPr>
          <p:cNvPr id="534" name="Google Shape;534;p39"/>
          <p:cNvSpPr txBox="1"/>
          <p:nvPr>
            <p:ph type="title"/>
          </p:nvPr>
        </p:nvSpPr>
        <p:spPr>
          <a:xfrm>
            <a:off x="311700" y="1172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Fake Meat Brand Sentiment</a:t>
            </a:r>
            <a:endParaRPr/>
          </a:p>
        </p:txBody>
      </p:sp>
      <p:pic>
        <p:nvPicPr>
          <p:cNvPr id="535" name="Google Shape;535;p39"/>
          <p:cNvPicPr preferRelativeResize="0"/>
          <p:nvPr/>
        </p:nvPicPr>
        <p:blipFill>
          <a:blip r:embed="rId3">
            <a:alphaModFix/>
          </a:blip>
          <a:stretch>
            <a:fillRect/>
          </a:stretch>
        </p:blipFill>
        <p:spPr>
          <a:xfrm>
            <a:off x="7861350" y="76199"/>
            <a:ext cx="1211601" cy="983875"/>
          </a:xfrm>
          <a:prstGeom prst="rect">
            <a:avLst/>
          </a:prstGeom>
          <a:noFill/>
          <a:ln>
            <a:noFill/>
          </a:ln>
        </p:spPr>
      </p:pic>
      <p:pic>
        <p:nvPicPr>
          <p:cNvPr id="536" name="Google Shape;536;p39"/>
          <p:cNvPicPr preferRelativeResize="0"/>
          <p:nvPr/>
        </p:nvPicPr>
        <p:blipFill>
          <a:blip r:embed="rId4">
            <a:alphaModFix/>
          </a:blip>
          <a:stretch>
            <a:fillRect/>
          </a:stretch>
        </p:blipFill>
        <p:spPr>
          <a:xfrm>
            <a:off x="5105750" y="53441"/>
            <a:ext cx="2678300" cy="1029400"/>
          </a:xfrm>
          <a:prstGeom prst="rect">
            <a:avLst/>
          </a:prstGeom>
          <a:noFill/>
          <a:ln>
            <a:noFill/>
          </a:ln>
        </p:spPr>
      </p:pic>
      <p:grpSp>
        <p:nvGrpSpPr>
          <p:cNvPr id="537" name="Google Shape;537;p39"/>
          <p:cNvGrpSpPr/>
          <p:nvPr/>
        </p:nvGrpSpPr>
        <p:grpSpPr>
          <a:xfrm>
            <a:off x="381000" y="1437463"/>
            <a:ext cx="3627785" cy="3248838"/>
            <a:chOff x="152400" y="1742263"/>
            <a:chExt cx="3627785" cy="3248838"/>
          </a:xfrm>
        </p:grpSpPr>
        <p:pic>
          <p:nvPicPr>
            <p:cNvPr id="538" name="Google Shape;538;p39"/>
            <p:cNvPicPr preferRelativeResize="0"/>
            <p:nvPr/>
          </p:nvPicPr>
          <p:blipFill>
            <a:blip r:embed="rId5">
              <a:alphaModFix/>
            </a:blip>
            <a:stretch>
              <a:fillRect/>
            </a:stretch>
          </p:blipFill>
          <p:spPr>
            <a:xfrm>
              <a:off x="152400" y="1742263"/>
              <a:ext cx="3627785" cy="3248838"/>
            </a:xfrm>
            <a:prstGeom prst="rect">
              <a:avLst/>
            </a:prstGeom>
            <a:noFill/>
            <a:ln>
              <a:noFill/>
            </a:ln>
          </p:spPr>
        </p:pic>
        <p:sp>
          <p:nvSpPr>
            <p:cNvPr id="539" name="Google Shape;539;p39"/>
            <p:cNvSpPr/>
            <p:nvPr/>
          </p:nvSpPr>
          <p:spPr>
            <a:xfrm>
              <a:off x="742725" y="2352450"/>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9"/>
            <p:cNvSpPr/>
            <p:nvPr/>
          </p:nvSpPr>
          <p:spPr>
            <a:xfrm>
              <a:off x="3104300" y="2192875"/>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9"/>
            <p:cNvSpPr/>
            <p:nvPr/>
          </p:nvSpPr>
          <p:spPr>
            <a:xfrm>
              <a:off x="2228000" y="3070425"/>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9"/>
            <p:cNvSpPr/>
            <p:nvPr/>
          </p:nvSpPr>
          <p:spPr>
            <a:xfrm>
              <a:off x="1495050" y="4015425"/>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9"/>
            <p:cNvSpPr/>
            <p:nvPr/>
          </p:nvSpPr>
          <p:spPr>
            <a:xfrm>
              <a:off x="399525" y="3198150"/>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9"/>
            <p:cNvSpPr/>
            <p:nvPr/>
          </p:nvSpPr>
          <p:spPr>
            <a:xfrm>
              <a:off x="602025" y="3856475"/>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 name="Google Shape;545;p39"/>
          <p:cNvGrpSpPr/>
          <p:nvPr/>
        </p:nvGrpSpPr>
        <p:grpSpPr>
          <a:xfrm>
            <a:off x="5006325" y="1507300"/>
            <a:ext cx="3347299" cy="3013349"/>
            <a:chOff x="5006325" y="1507300"/>
            <a:chExt cx="3347299" cy="3013349"/>
          </a:xfrm>
        </p:grpSpPr>
        <p:pic>
          <p:nvPicPr>
            <p:cNvPr id="546" name="Google Shape;546;p39"/>
            <p:cNvPicPr preferRelativeResize="0"/>
            <p:nvPr/>
          </p:nvPicPr>
          <p:blipFill>
            <a:blip r:embed="rId6">
              <a:alphaModFix/>
            </a:blip>
            <a:stretch>
              <a:fillRect/>
            </a:stretch>
          </p:blipFill>
          <p:spPr>
            <a:xfrm>
              <a:off x="5006325" y="1507300"/>
              <a:ext cx="3347299" cy="3013349"/>
            </a:xfrm>
            <a:prstGeom prst="rect">
              <a:avLst/>
            </a:prstGeom>
            <a:noFill/>
            <a:ln>
              <a:noFill/>
            </a:ln>
          </p:spPr>
        </p:pic>
        <p:sp>
          <p:nvSpPr>
            <p:cNvPr id="547" name="Google Shape;547;p39"/>
            <p:cNvSpPr/>
            <p:nvPr/>
          </p:nvSpPr>
          <p:spPr>
            <a:xfrm>
              <a:off x="6712350" y="1782875"/>
              <a:ext cx="202500" cy="219300"/>
            </a:xfrm>
            <a:prstGeom prst="star6">
              <a:avLst>
                <a:gd fmla="val 28868" name="adj"/>
                <a:gd fmla="val 115470" name="hf"/>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 name="Google Shape;548;p39"/>
          <p:cNvGrpSpPr/>
          <p:nvPr/>
        </p:nvGrpSpPr>
        <p:grpSpPr>
          <a:xfrm>
            <a:off x="399475" y="4667100"/>
            <a:ext cx="3722400" cy="384900"/>
            <a:chOff x="780475" y="4743300"/>
            <a:chExt cx="3722400" cy="384900"/>
          </a:xfrm>
        </p:grpSpPr>
        <p:sp>
          <p:nvSpPr>
            <p:cNvPr id="549" name="Google Shape;549;p39"/>
            <p:cNvSpPr txBox="1"/>
            <p:nvPr/>
          </p:nvSpPr>
          <p:spPr>
            <a:xfrm>
              <a:off x="780475" y="4743300"/>
              <a:ext cx="3722400" cy="384900"/>
            </a:xfrm>
            <a:prstGeom prst="rect">
              <a:avLst/>
            </a:prstGeom>
            <a:noFill/>
            <a:ln cap="flat" cmpd="sng" w="9525">
              <a:solidFill>
                <a:srgbClr val="2B2B2B"/>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Nunito"/>
                  <a:ea typeface="Nunito"/>
                  <a:cs typeface="Nunito"/>
                  <a:sym typeface="Nunito"/>
                </a:rPr>
                <a:t>      </a:t>
              </a:r>
              <a:r>
                <a:rPr lang="en" sz="1300">
                  <a:latin typeface="Nunito"/>
                  <a:ea typeface="Nunito"/>
                  <a:cs typeface="Nunito"/>
                  <a:sym typeface="Nunito"/>
                </a:rPr>
                <a:t>Vegan, love, good, really, great, meat</a:t>
              </a:r>
              <a:endParaRPr sz="1300">
                <a:latin typeface="Nunito"/>
                <a:ea typeface="Nunito"/>
                <a:cs typeface="Nunito"/>
                <a:sym typeface="Nunito"/>
              </a:endParaRPr>
            </a:p>
          </p:txBody>
        </p:sp>
        <p:sp>
          <p:nvSpPr>
            <p:cNvPr id="550" name="Google Shape;550;p39"/>
            <p:cNvSpPr/>
            <p:nvPr/>
          </p:nvSpPr>
          <p:spPr>
            <a:xfrm>
              <a:off x="863250" y="4833750"/>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grpSp>
      <p:grpSp>
        <p:nvGrpSpPr>
          <p:cNvPr id="551" name="Google Shape;551;p39"/>
          <p:cNvGrpSpPr/>
          <p:nvPr/>
        </p:nvGrpSpPr>
        <p:grpSpPr>
          <a:xfrm>
            <a:off x="6625725" y="4667100"/>
            <a:ext cx="715500" cy="384900"/>
            <a:chOff x="5025525" y="4667100"/>
            <a:chExt cx="715500" cy="384900"/>
          </a:xfrm>
        </p:grpSpPr>
        <p:sp>
          <p:nvSpPr>
            <p:cNvPr id="552" name="Google Shape;552;p39"/>
            <p:cNvSpPr txBox="1"/>
            <p:nvPr/>
          </p:nvSpPr>
          <p:spPr>
            <a:xfrm>
              <a:off x="5025525" y="4667100"/>
              <a:ext cx="715500" cy="384900"/>
            </a:xfrm>
            <a:prstGeom prst="rect">
              <a:avLst/>
            </a:prstGeom>
            <a:noFill/>
            <a:ln cap="flat" cmpd="sng" w="9525">
              <a:solidFill>
                <a:srgbClr val="FF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Nunito"/>
                  <a:ea typeface="Nunito"/>
                  <a:cs typeface="Nunito"/>
                  <a:sym typeface="Nunito"/>
                </a:rPr>
                <a:t>      </a:t>
              </a:r>
              <a:r>
                <a:rPr lang="en" sz="1300">
                  <a:latin typeface="Nunito"/>
                  <a:ea typeface="Nunito"/>
                  <a:cs typeface="Nunito"/>
                  <a:sym typeface="Nunito"/>
                </a:rPr>
                <a:t>bad</a:t>
              </a:r>
              <a:endParaRPr sz="1300">
                <a:latin typeface="Nunito"/>
                <a:ea typeface="Nunito"/>
                <a:cs typeface="Nunito"/>
                <a:sym typeface="Nunito"/>
              </a:endParaRPr>
            </a:p>
          </p:txBody>
        </p:sp>
        <p:sp>
          <p:nvSpPr>
            <p:cNvPr id="553" name="Google Shape;553;p39"/>
            <p:cNvSpPr/>
            <p:nvPr/>
          </p:nvSpPr>
          <p:spPr>
            <a:xfrm>
              <a:off x="5106425" y="4765200"/>
              <a:ext cx="202500" cy="219300"/>
            </a:xfrm>
            <a:prstGeom prst="star6">
              <a:avLst>
                <a:gd fmla="val 28868" name="adj"/>
                <a:gd fmla="val 115470" name="hf"/>
              </a:avLst>
            </a:prstGeom>
            <a:solidFill>
              <a:srgbClr val="00FFFF"/>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7" name="Shape 557"/>
        <p:cNvGrpSpPr/>
        <p:nvPr/>
      </p:nvGrpSpPr>
      <p:grpSpPr>
        <a:xfrm>
          <a:off x="0" y="0"/>
          <a:ext cx="0" cy="0"/>
          <a:chOff x="0" y="0"/>
          <a:chExt cx="0" cy="0"/>
        </a:xfrm>
      </p:grpSpPr>
      <p:grpSp>
        <p:nvGrpSpPr>
          <p:cNvPr id="558" name="Google Shape;558;p40"/>
          <p:cNvGrpSpPr/>
          <p:nvPr/>
        </p:nvGrpSpPr>
        <p:grpSpPr>
          <a:xfrm>
            <a:off x="640917" y="1322517"/>
            <a:ext cx="3208962" cy="3173789"/>
            <a:chOff x="152400" y="1742263"/>
            <a:chExt cx="3271781" cy="3248837"/>
          </a:xfrm>
        </p:grpSpPr>
        <p:pic>
          <p:nvPicPr>
            <p:cNvPr id="559" name="Google Shape;559;p40"/>
            <p:cNvPicPr preferRelativeResize="0"/>
            <p:nvPr/>
          </p:nvPicPr>
          <p:blipFill>
            <a:blip r:embed="rId3">
              <a:alphaModFix/>
            </a:blip>
            <a:stretch>
              <a:fillRect/>
            </a:stretch>
          </p:blipFill>
          <p:spPr>
            <a:xfrm>
              <a:off x="152400" y="1742263"/>
              <a:ext cx="3271781" cy="3248837"/>
            </a:xfrm>
            <a:prstGeom prst="rect">
              <a:avLst/>
            </a:prstGeom>
            <a:noFill/>
            <a:ln>
              <a:noFill/>
            </a:ln>
          </p:spPr>
        </p:pic>
        <p:sp>
          <p:nvSpPr>
            <p:cNvPr id="560" name="Google Shape;560;p40"/>
            <p:cNvSpPr/>
            <p:nvPr/>
          </p:nvSpPr>
          <p:spPr>
            <a:xfrm>
              <a:off x="491025" y="2951000"/>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40"/>
            <p:cNvSpPr/>
            <p:nvPr/>
          </p:nvSpPr>
          <p:spPr>
            <a:xfrm>
              <a:off x="1781750" y="2201375"/>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40"/>
            <p:cNvSpPr/>
            <p:nvPr/>
          </p:nvSpPr>
          <p:spPr>
            <a:xfrm>
              <a:off x="2187100" y="2809100"/>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40"/>
            <p:cNvSpPr/>
            <p:nvPr/>
          </p:nvSpPr>
          <p:spPr>
            <a:xfrm>
              <a:off x="2853850" y="2951000"/>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40"/>
            <p:cNvSpPr/>
            <p:nvPr/>
          </p:nvSpPr>
          <p:spPr>
            <a:xfrm>
              <a:off x="1781750" y="3493350"/>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40"/>
            <p:cNvSpPr/>
            <p:nvPr/>
          </p:nvSpPr>
          <p:spPr>
            <a:xfrm>
              <a:off x="2564525" y="3544550"/>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40"/>
            <p:cNvSpPr/>
            <p:nvPr/>
          </p:nvSpPr>
          <p:spPr>
            <a:xfrm>
              <a:off x="998975" y="3608900"/>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40"/>
            <p:cNvSpPr/>
            <p:nvPr/>
          </p:nvSpPr>
          <p:spPr>
            <a:xfrm>
              <a:off x="1339063" y="2809100"/>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8" name="Google Shape;568;p40"/>
          <p:cNvSpPr txBox="1"/>
          <p:nvPr>
            <p:ph type="title"/>
          </p:nvPr>
        </p:nvSpPr>
        <p:spPr>
          <a:xfrm>
            <a:off x="311700" y="1172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Fake Meat Brand Sentiment</a:t>
            </a:r>
            <a:endParaRPr/>
          </a:p>
        </p:txBody>
      </p:sp>
      <p:pic>
        <p:nvPicPr>
          <p:cNvPr id="569" name="Google Shape;569;p40"/>
          <p:cNvPicPr preferRelativeResize="0"/>
          <p:nvPr/>
        </p:nvPicPr>
        <p:blipFill>
          <a:blip r:embed="rId4">
            <a:alphaModFix/>
          </a:blip>
          <a:stretch>
            <a:fillRect/>
          </a:stretch>
        </p:blipFill>
        <p:spPr>
          <a:xfrm>
            <a:off x="7861350" y="76199"/>
            <a:ext cx="1211601" cy="983875"/>
          </a:xfrm>
          <a:prstGeom prst="rect">
            <a:avLst/>
          </a:prstGeom>
          <a:noFill/>
          <a:ln>
            <a:noFill/>
          </a:ln>
        </p:spPr>
      </p:pic>
      <p:pic>
        <p:nvPicPr>
          <p:cNvPr id="570" name="Google Shape;570;p40"/>
          <p:cNvPicPr preferRelativeResize="0"/>
          <p:nvPr/>
        </p:nvPicPr>
        <p:blipFill>
          <a:blip r:embed="rId5">
            <a:alphaModFix/>
          </a:blip>
          <a:stretch>
            <a:fillRect/>
          </a:stretch>
        </p:blipFill>
        <p:spPr>
          <a:xfrm>
            <a:off x="5292025" y="0"/>
            <a:ext cx="2304225" cy="1008880"/>
          </a:xfrm>
          <a:prstGeom prst="rect">
            <a:avLst/>
          </a:prstGeom>
          <a:noFill/>
          <a:ln>
            <a:noFill/>
          </a:ln>
        </p:spPr>
      </p:pic>
      <p:grpSp>
        <p:nvGrpSpPr>
          <p:cNvPr id="571" name="Google Shape;571;p40"/>
          <p:cNvGrpSpPr/>
          <p:nvPr/>
        </p:nvGrpSpPr>
        <p:grpSpPr>
          <a:xfrm>
            <a:off x="5647406" y="1322563"/>
            <a:ext cx="2126172" cy="3173851"/>
            <a:chOff x="5647406" y="1779763"/>
            <a:chExt cx="2126172" cy="3173851"/>
          </a:xfrm>
        </p:grpSpPr>
        <p:pic>
          <p:nvPicPr>
            <p:cNvPr id="572" name="Google Shape;572;p40"/>
            <p:cNvPicPr preferRelativeResize="0"/>
            <p:nvPr/>
          </p:nvPicPr>
          <p:blipFill>
            <a:blip r:embed="rId6">
              <a:alphaModFix/>
            </a:blip>
            <a:stretch>
              <a:fillRect/>
            </a:stretch>
          </p:blipFill>
          <p:spPr>
            <a:xfrm>
              <a:off x="5647406" y="1779763"/>
              <a:ext cx="2126172" cy="3173851"/>
            </a:xfrm>
            <a:prstGeom prst="rect">
              <a:avLst/>
            </a:prstGeom>
            <a:noFill/>
            <a:ln>
              <a:noFill/>
            </a:ln>
          </p:spPr>
        </p:pic>
        <p:sp>
          <p:nvSpPr>
            <p:cNvPr id="573" name="Google Shape;573;p40"/>
            <p:cNvSpPr/>
            <p:nvPr/>
          </p:nvSpPr>
          <p:spPr>
            <a:xfrm>
              <a:off x="6342888" y="3389600"/>
              <a:ext cx="202500" cy="219300"/>
            </a:xfrm>
            <a:prstGeom prst="star6">
              <a:avLst>
                <a:gd fmla="val 28868" name="adj"/>
                <a:gd fmla="val 115470" name="hf"/>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40"/>
            <p:cNvSpPr/>
            <p:nvPr/>
          </p:nvSpPr>
          <p:spPr>
            <a:xfrm>
              <a:off x="7093963" y="3170300"/>
              <a:ext cx="202500" cy="219300"/>
            </a:xfrm>
            <a:prstGeom prst="star6">
              <a:avLst>
                <a:gd fmla="val 28868" name="adj"/>
                <a:gd fmla="val 115470" name="hf"/>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40"/>
            <p:cNvSpPr/>
            <p:nvPr/>
          </p:nvSpPr>
          <p:spPr>
            <a:xfrm>
              <a:off x="6342888" y="4005700"/>
              <a:ext cx="202500" cy="219300"/>
            </a:xfrm>
            <a:prstGeom prst="star6">
              <a:avLst>
                <a:gd fmla="val 28868" name="adj"/>
                <a:gd fmla="val 115470" name="hf"/>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 name="Google Shape;576;p40"/>
          <p:cNvGrpSpPr/>
          <p:nvPr/>
        </p:nvGrpSpPr>
        <p:grpSpPr>
          <a:xfrm>
            <a:off x="247075" y="4573200"/>
            <a:ext cx="4545000" cy="400200"/>
            <a:chOff x="247075" y="4573200"/>
            <a:chExt cx="4545000" cy="400200"/>
          </a:xfrm>
        </p:grpSpPr>
        <p:sp>
          <p:nvSpPr>
            <p:cNvPr id="577" name="Google Shape;577;p40"/>
            <p:cNvSpPr txBox="1"/>
            <p:nvPr/>
          </p:nvSpPr>
          <p:spPr>
            <a:xfrm>
              <a:off x="247075" y="4573200"/>
              <a:ext cx="4545000" cy="400200"/>
            </a:xfrm>
            <a:prstGeom prst="rect">
              <a:avLst/>
            </a:prstGeom>
            <a:noFill/>
            <a:ln cap="flat" cmpd="sng" w="9525">
              <a:solidFill>
                <a:srgbClr val="2B2B2B"/>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     </a:t>
              </a:r>
              <a:r>
                <a:rPr lang="en" sz="1300">
                  <a:latin typeface="Nunito"/>
                  <a:ea typeface="Nunito"/>
                  <a:cs typeface="Nunito"/>
                  <a:sym typeface="Nunito"/>
                </a:rPr>
                <a:t>Vegan, love, good, really, great, texture, sausage, flavor</a:t>
              </a:r>
              <a:endParaRPr sz="1300">
                <a:latin typeface="Nunito"/>
                <a:ea typeface="Nunito"/>
                <a:cs typeface="Nunito"/>
                <a:sym typeface="Nunito"/>
              </a:endParaRPr>
            </a:p>
          </p:txBody>
        </p:sp>
        <p:sp>
          <p:nvSpPr>
            <p:cNvPr id="578" name="Google Shape;578;p40"/>
            <p:cNvSpPr/>
            <p:nvPr/>
          </p:nvSpPr>
          <p:spPr>
            <a:xfrm>
              <a:off x="329850" y="4681350"/>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 name="Google Shape;579;p40"/>
          <p:cNvGrpSpPr/>
          <p:nvPr/>
        </p:nvGrpSpPr>
        <p:grpSpPr>
          <a:xfrm>
            <a:off x="6320925" y="4590900"/>
            <a:ext cx="781500" cy="384900"/>
            <a:chOff x="5254125" y="4590900"/>
            <a:chExt cx="781500" cy="384900"/>
          </a:xfrm>
        </p:grpSpPr>
        <p:sp>
          <p:nvSpPr>
            <p:cNvPr id="580" name="Google Shape;580;p40"/>
            <p:cNvSpPr txBox="1"/>
            <p:nvPr/>
          </p:nvSpPr>
          <p:spPr>
            <a:xfrm>
              <a:off x="5254125" y="4590900"/>
              <a:ext cx="781500" cy="384900"/>
            </a:xfrm>
            <a:prstGeom prst="rect">
              <a:avLst/>
            </a:prstGeom>
            <a:noFill/>
            <a:ln cap="flat" cmpd="sng" w="9525">
              <a:solidFill>
                <a:srgbClr val="FF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Nunito"/>
                  <a:ea typeface="Nunito"/>
                  <a:cs typeface="Nunito"/>
                  <a:sym typeface="Nunito"/>
                </a:rPr>
                <a:t>      </a:t>
              </a:r>
              <a:r>
                <a:rPr lang="en" sz="1300">
                  <a:latin typeface="Nunito"/>
                  <a:ea typeface="Nunito"/>
                  <a:cs typeface="Nunito"/>
                  <a:sym typeface="Nunito"/>
                </a:rPr>
                <a:t>bad</a:t>
              </a:r>
              <a:endParaRPr sz="1300">
                <a:latin typeface="Nunito"/>
                <a:ea typeface="Nunito"/>
                <a:cs typeface="Nunito"/>
                <a:sym typeface="Nunito"/>
              </a:endParaRPr>
            </a:p>
          </p:txBody>
        </p:sp>
        <p:sp>
          <p:nvSpPr>
            <p:cNvPr id="581" name="Google Shape;581;p40"/>
            <p:cNvSpPr/>
            <p:nvPr/>
          </p:nvSpPr>
          <p:spPr>
            <a:xfrm>
              <a:off x="5335025" y="4689000"/>
              <a:ext cx="202500" cy="219300"/>
            </a:xfrm>
            <a:prstGeom prst="star6">
              <a:avLst>
                <a:gd fmla="val 28868" name="adj"/>
                <a:gd fmla="val 115470" name="hf"/>
              </a:avLst>
            </a:prstGeom>
            <a:solidFill>
              <a:srgbClr val="00FFFF"/>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5" name="Shape 585"/>
        <p:cNvGrpSpPr/>
        <p:nvPr/>
      </p:nvGrpSpPr>
      <p:grpSpPr>
        <a:xfrm>
          <a:off x="0" y="0"/>
          <a:ext cx="0" cy="0"/>
          <a:chOff x="0" y="0"/>
          <a:chExt cx="0" cy="0"/>
        </a:xfrm>
      </p:grpSpPr>
      <p:sp>
        <p:nvSpPr>
          <p:cNvPr id="586" name="Google Shape;586;p41"/>
          <p:cNvSpPr txBox="1"/>
          <p:nvPr>
            <p:ph type="title"/>
          </p:nvPr>
        </p:nvSpPr>
        <p:spPr>
          <a:xfrm>
            <a:off x="311700" y="1172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Fake Meat Brand Sentiment</a:t>
            </a:r>
            <a:endParaRPr/>
          </a:p>
        </p:txBody>
      </p:sp>
      <p:pic>
        <p:nvPicPr>
          <p:cNvPr id="587" name="Google Shape;587;p41"/>
          <p:cNvPicPr preferRelativeResize="0"/>
          <p:nvPr/>
        </p:nvPicPr>
        <p:blipFill>
          <a:blip r:embed="rId3">
            <a:alphaModFix/>
          </a:blip>
          <a:stretch>
            <a:fillRect/>
          </a:stretch>
        </p:blipFill>
        <p:spPr>
          <a:xfrm>
            <a:off x="7861350" y="76199"/>
            <a:ext cx="1211601" cy="983875"/>
          </a:xfrm>
          <a:prstGeom prst="rect">
            <a:avLst/>
          </a:prstGeom>
          <a:noFill/>
          <a:ln>
            <a:noFill/>
          </a:ln>
        </p:spPr>
      </p:pic>
      <p:pic>
        <p:nvPicPr>
          <p:cNvPr id="588" name="Google Shape;588;p41"/>
          <p:cNvPicPr preferRelativeResize="0"/>
          <p:nvPr/>
        </p:nvPicPr>
        <p:blipFill>
          <a:blip r:embed="rId4">
            <a:alphaModFix/>
          </a:blip>
          <a:stretch>
            <a:fillRect/>
          </a:stretch>
        </p:blipFill>
        <p:spPr>
          <a:xfrm>
            <a:off x="5424725" y="117250"/>
            <a:ext cx="2152524" cy="886750"/>
          </a:xfrm>
          <a:prstGeom prst="rect">
            <a:avLst/>
          </a:prstGeom>
          <a:noFill/>
          <a:ln>
            <a:noFill/>
          </a:ln>
        </p:spPr>
      </p:pic>
      <p:grpSp>
        <p:nvGrpSpPr>
          <p:cNvPr id="589" name="Google Shape;589;p41"/>
          <p:cNvGrpSpPr/>
          <p:nvPr/>
        </p:nvGrpSpPr>
        <p:grpSpPr>
          <a:xfrm>
            <a:off x="228600" y="1437474"/>
            <a:ext cx="3964025" cy="2912774"/>
            <a:chOff x="152400" y="1742274"/>
            <a:chExt cx="3964025" cy="2912774"/>
          </a:xfrm>
        </p:grpSpPr>
        <p:pic>
          <p:nvPicPr>
            <p:cNvPr id="590" name="Google Shape;590;p41"/>
            <p:cNvPicPr preferRelativeResize="0"/>
            <p:nvPr/>
          </p:nvPicPr>
          <p:blipFill>
            <a:blip r:embed="rId5">
              <a:alphaModFix/>
            </a:blip>
            <a:stretch>
              <a:fillRect/>
            </a:stretch>
          </p:blipFill>
          <p:spPr>
            <a:xfrm>
              <a:off x="152400" y="1742274"/>
              <a:ext cx="3964025" cy="2912774"/>
            </a:xfrm>
            <a:prstGeom prst="rect">
              <a:avLst/>
            </a:prstGeom>
            <a:noFill/>
            <a:ln>
              <a:noFill/>
            </a:ln>
          </p:spPr>
        </p:pic>
        <p:sp>
          <p:nvSpPr>
            <p:cNvPr id="591" name="Google Shape;591;p41"/>
            <p:cNvSpPr/>
            <p:nvPr/>
          </p:nvSpPr>
          <p:spPr>
            <a:xfrm>
              <a:off x="1857950" y="2125175"/>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41"/>
            <p:cNvSpPr/>
            <p:nvPr/>
          </p:nvSpPr>
          <p:spPr>
            <a:xfrm>
              <a:off x="3080900" y="3812500"/>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41"/>
            <p:cNvSpPr/>
            <p:nvPr/>
          </p:nvSpPr>
          <p:spPr>
            <a:xfrm>
              <a:off x="1054300" y="3728825"/>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41"/>
            <p:cNvSpPr/>
            <p:nvPr/>
          </p:nvSpPr>
          <p:spPr>
            <a:xfrm>
              <a:off x="1943825" y="3847500"/>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41"/>
            <p:cNvSpPr/>
            <p:nvPr/>
          </p:nvSpPr>
          <p:spPr>
            <a:xfrm>
              <a:off x="2559975" y="3089013"/>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 name="Google Shape;596;p41"/>
          <p:cNvGrpSpPr/>
          <p:nvPr/>
        </p:nvGrpSpPr>
        <p:grpSpPr>
          <a:xfrm>
            <a:off x="4884075" y="1326000"/>
            <a:ext cx="3948225" cy="3173850"/>
            <a:chOff x="4884075" y="1707000"/>
            <a:chExt cx="3948225" cy="3173850"/>
          </a:xfrm>
        </p:grpSpPr>
        <p:pic>
          <p:nvPicPr>
            <p:cNvPr id="597" name="Google Shape;597;p41"/>
            <p:cNvPicPr preferRelativeResize="0"/>
            <p:nvPr/>
          </p:nvPicPr>
          <p:blipFill>
            <a:blip r:embed="rId6">
              <a:alphaModFix/>
            </a:blip>
            <a:stretch>
              <a:fillRect/>
            </a:stretch>
          </p:blipFill>
          <p:spPr>
            <a:xfrm>
              <a:off x="4884075" y="1707000"/>
              <a:ext cx="3948225" cy="3173850"/>
            </a:xfrm>
            <a:prstGeom prst="rect">
              <a:avLst/>
            </a:prstGeom>
            <a:noFill/>
            <a:ln>
              <a:noFill/>
            </a:ln>
          </p:spPr>
        </p:pic>
        <p:sp>
          <p:nvSpPr>
            <p:cNvPr id="598" name="Google Shape;598;p41"/>
            <p:cNvSpPr/>
            <p:nvPr/>
          </p:nvSpPr>
          <p:spPr>
            <a:xfrm>
              <a:off x="6683275" y="2869725"/>
              <a:ext cx="202500" cy="219300"/>
            </a:xfrm>
            <a:prstGeom prst="star6">
              <a:avLst>
                <a:gd fmla="val 28868" name="adj"/>
                <a:gd fmla="val 115470" name="hf"/>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41"/>
            <p:cNvSpPr/>
            <p:nvPr/>
          </p:nvSpPr>
          <p:spPr>
            <a:xfrm>
              <a:off x="5494975" y="3350950"/>
              <a:ext cx="202500" cy="219300"/>
            </a:xfrm>
            <a:prstGeom prst="star6">
              <a:avLst>
                <a:gd fmla="val 28868" name="adj"/>
                <a:gd fmla="val 115470" name="hf"/>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41"/>
            <p:cNvSpPr/>
            <p:nvPr/>
          </p:nvSpPr>
          <p:spPr>
            <a:xfrm>
              <a:off x="7283200" y="3728825"/>
              <a:ext cx="202500" cy="219300"/>
            </a:xfrm>
            <a:prstGeom prst="star6">
              <a:avLst>
                <a:gd fmla="val 28868" name="adj"/>
                <a:gd fmla="val 115470" name="hf"/>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 name="Google Shape;601;p41"/>
          <p:cNvGrpSpPr/>
          <p:nvPr/>
        </p:nvGrpSpPr>
        <p:grpSpPr>
          <a:xfrm>
            <a:off x="247075" y="4573200"/>
            <a:ext cx="4545000" cy="400200"/>
            <a:chOff x="247075" y="4573200"/>
            <a:chExt cx="4545000" cy="400200"/>
          </a:xfrm>
        </p:grpSpPr>
        <p:sp>
          <p:nvSpPr>
            <p:cNvPr id="602" name="Google Shape;602;p41"/>
            <p:cNvSpPr txBox="1"/>
            <p:nvPr/>
          </p:nvSpPr>
          <p:spPr>
            <a:xfrm>
              <a:off x="247075" y="4573200"/>
              <a:ext cx="4545000" cy="400200"/>
            </a:xfrm>
            <a:prstGeom prst="rect">
              <a:avLst/>
            </a:prstGeom>
            <a:noFill/>
            <a:ln cap="flat" cmpd="sng" w="9525">
              <a:solidFill>
                <a:srgbClr val="2B2B2B"/>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     </a:t>
              </a:r>
              <a:r>
                <a:rPr lang="en" sz="1300">
                  <a:latin typeface="Nunito"/>
                  <a:ea typeface="Nunito"/>
                  <a:cs typeface="Nunito"/>
                  <a:sym typeface="Nunito"/>
                </a:rPr>
                <a:t>Vegan, love, </a:t>
              </a:r>
              <a:r>
                <a:rPr lang="en" sz="1300">
                  <a:latin typeface="Nunito"/>
                  <a:ea typeface="Nunito"/>
                  <a:cs typeface="Nunito"/>
                  <a:sym typeface="Nunito"/>
                </a:rPr>
                <a:t>good, </a:t>
              </a:r>
              <a:r>
                <a:rPr lang="en" sz="1300">
                  <a:latin typeface="Nunito"/>
                  <a:ea typeface="Nunito"/>
                  <a:cs typeface="Nunito"/>
                  <a:sym typeface="Nunito"/>
                </a:rPr>
                <a:t>really, great</a:t>
              </a:r>
              <a:endParaRPr sz="1300">
                <a:latin typeface="Nunito"/>
                <a:ea typeface="Nunito"/>
                <a:cs typeface="Nunito"/>
                <a:sym typeface="Nunito"/>
              </a:endParaRPr>
            </a:p>
          </p:txBody>
        </p:sp>
        <p:sp>
          <p:nvSpPr>
            <p:cNvPr id="603" name="Google Shape;603;p41"/>
            <p:cNvSpPr/>
            <p:nvPr/>
          </p:nvSpPr>
          <p:spPr>
            <a:xfrm>
              <a:off x="329850" y="4681350"/>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 name="Google Shape;604;p41"/>
          <p:cNvGrpSpPr/>
          <p:nvPr/>
        </p:nvGrpSpPr>
        <p:grpSpPr>
          <a:xfrm>
            <a:off x="5939925" y="4590900"/>
            <a:ext cx="1948800" cy="384900"/>
            <a:chOff x="5254125" y="4590900"/>
            <a:chExt cx="1948800" cy="384900"/>
          </a:xfrm>
        </p:grpSpPr>
        <p:sp>
          <p:nvSpPr>
            <p:cNvPr id="605" name="Google Shape;605;p41"/>
            <p:cNvSpPr txBox="1"/>
            <p:nvPr/>
          </p:nvSpPr>
          <p:spPr>
            <a:xfrm>
              <a:off x="5254125" y="4590900"/>
              <a:ext cx="1948800" cy="384900"/>
            </a:xfrm>
            <a:prstGeom prst="rect">
              <a:avLst/>
            </a:prstGeom>
            <a:noFill/>
            <a:ln cap="flat" cmpd="sng" w="9525">
              <a:solidFill>
                <a:srgbClr val="FF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Nunito"/>
                  <a:ea typeface="Nunito"/>
                  <a:cs typeface="Nunito"/>
                  <a:sym typeface="Nunito"/>
                </a:rPr>
                <a:t>      </a:t>
              </a:r>
              <a:r>
                <a:rPr lang="en" sz="1300">
                  <a:latin typeface="Nunito"/>
                  <a:ea typeface="Nunito"/>
                  <a:cs typeface="Nunito"/>
                  <a:sym typeface="Nunito"/>
                </a:rPr>
                <a:t>B</a:t>
              </a:r>
              <a:r>
                <a:rPr lang="en" sz="1300">
                  <a:latin typeface="Nunito"/>
                  <a:ea typeface="Nunito"/>
                  <a:cs typeface="Nunito"/>
                  <a:sym typeface="Nunito"/>
                </a:rPr>
                <a:t>ad, product, food</a:t>
              </a:r>
              <a:endParaRPr sz="1300">
                <a:latin typeface="Nunito"/>
                <a:ea typeface="Nunito"/>
                <a:cs typeface="Nunito"/>
                <a:sym typeface="Nunito"/>
              </a:endParaRPr>
            </a:p>
          </p:txBody>
        </p:sp>
        <p:sp>
          <p:nvSpPr>
            <p:cNvPr id="606" name="Google Shape;606;p41"/>
            <p:cNvSpPr/>
            <p:nvPr/>
          </p:nvSpPr>
          <p:spPr>
            <a:xfrm>
              <a:off x="5335025" y="4689000"/>
              <a:ext cx="202500" cy="219300"/>
            </a:xfrm>
            <a:prstGeom prst="star6">
              <a:avLst>
                <a:gd fmla="val 28868" name="adj"/>
                <a:gd fmla="val 115470" name="hf"/>
              </a:avLst>
            </a:prstGeom>
            <a:solidFill>
              <a:srgbClr val="00FFFF"/>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2"/>
            </a:gs>
            <a:gs pos="37000">
              <a:schemeClr val="lt1"/>
            </a:gs>
            <a:gs pos="100000">
              <a:schemeClr val="accent3"/>
            </a:gs>
          </a:gsLst>
          <a:lin ang="5400700" scaled="0"/>
        </a:gradFill>
      </p:bgPr>
    </p:bg>
    <p:spTree>
      <p:nvGrpSpPr>
        <p:cNvPr id="290" name="Shape 290"/>
        <p:cNvGrpSpPr/>
        <p:nvPr/>
      </p:nvGrpSpPr>
      <p:grpSpPr>
        <a:xfrm>
          <a:off x="0" y="0"/>
          <a:ext cx="0" cy="0"/>
          <a:chOff x="0" y="0"/>
          <a:chExt cx="0" cy="0"/>
        </a:xfrm>
      </p:grpSpPr>
      <p:sp>
        <p:nvSpPr>
          <p:cNvPr id="291" name="Google Shape;291;p15"/>
          <p:cNvSpPr txBox="1"/>
          <p:nvPr>
            <p:ph type="title"/>
          </p:nvPr>
        </p:nvSpPr>
        <p:spPr>
          <a:xfrm>
            <a:off x="1303800" y="535875"/>
            <a:ext cx="3925800" cy="10620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Technology, Tools &amp;</a:t>
            </a:r>
            <a:endParaRPr/>
          </a:p>
          <a:p>
            <a:pPr indent="0" lvl="0" marL="0" rtl="0" algn="ctr">
              <a:spcBef>
                <a:spcPts val="0"/>
              </a:spcBef>
              <a:spcAft>
                <a:spcPts val="0"/>
              </a:spcAft>
              <a:buNone/>
            </a:pPr>
            <a:r>
              <a:rPr lang="en"/>
              <a:t>Language Used</a:t>
            </a:r>
            <a:endParaRPr/>
          </a:p>
        </p:txBody>
      </p:sp>
      <p:pic>
        <p:nvPicPr>
          <p:cNvPr id="292" name="Google Shape;292;p15"/>
          <p:cNvPicPr preferRelativeResize="0"/>
          <p:nvPr/>
        </p:nvPicPr>
        <p:blipFill>
          <a:blip r:embed="rId3">
            <a:alphaModFix/>
          </a:blip>
          <a:stretch>
            <a:fillRect/>
          </a:stretch>
        </p:blipFill>
        <p:spPr>
          <a:xfrm>
            <a:off x="1984900" y="1861775"/>
            <a:ext cx="2385375" cy="496075"/>
          </a:xfrm>
          <a:prstGeom prst="rect">
            <a:avLst/>
          </a:prstGeom>
          <a:noFill/>
          <a:ln>
            <a:noFill/>
          </a:ln>
        </p:spPr>
      </p:pic>
      <p:pic>
        <p:nvPicPr>
          <p:cNvPr id="293" name="Google Shape;293;p15"/>
          <p:cNvPicPr preferRelativeResize="0"/>
          <p:nvPr/>
        </p:nvPicPr>
        <p:blipFill>
          <a:blip r:embed="rId4">
            <a:alphaModFix amt="62000"/>
          </a:blip>
          <a:stretch>
            <a:fillRect/>
          </a:stretch>
        </p:blipFill>
        <p:spPr>
          <a:xfrm>
            <a:off x="4817475" y="1492325"/>
            <a:ext cx="1200600" cy="1200600"/>
          </a:xfrm>
          <a:prstGeom prst="rect">
            <a:avLst/>
          </a:prstGeom>
          <a:noFill/>
          <a:ln>
            <a:noFill/>
          </a:ln>
        </p:spPr>
      </p:pic>
      <p:pic>
        <p:nvPicPr>
          <p:cNvPr id="294" name="Google Shape;294;p15"/>
          <p:cNvPicPr preferRelativeResize="0"/>
          <p:nvPr/>
        </p:nvPicPr>
        <p:blipFill>
          <a:blip r:embed="rId5">
            <a:alphaModFix amt="71000"/>
          </a:blip>
          <a:stretch>
            <a:fillRect/>
          </a:stretch>
        </p:blipFill>
        <p:spPr>
          <a:xfrm>
            <a:off x="1601777" y="3129999"/>
            <a:ext cx="1615276" cy="741550"/>
          </a:xfrm>
          <a:prstGeom prst="rect">
            <a:avLst/>
          </a:prstGeom>
          <a:noFill/>
          <a:ln>
            <a:noFill/>
          </a:ln>
        </p:spPr>
      </p:pic>
      <p:sp>
        <p:nvSpPr>
          <p:cNvPr id="295" name="Google Shape;295;p15"/>
          <p:cNvSpPr txBox="1"/>
          <p:nvPr/>
        </p:nvSpPr>
        <p:spPr>
          <a:xfrm>
            <a:off x="4572000" y="3740525"/>
            <a:ext cx="4429200" cy="1200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solidFill>
                  <a:srgbClr val="24292E"/>
                </a:solidFill>
              </a:rPr>
              <a:t>                                     </a:t>
            </a:r>
            <a:r>
              <a:rPr b="1" lang="en" sz="2000">
                <a:solidFill>
                  <a:srgbClr val="24292E"/>
                </a:solidFill>
                <a:latin typeface="Lobster"/>
                <a:ea typeface="Lobster"/>
                <a:cs typeface="Lobster"/>
                <a:sym typeface="Lobster"/>
              </a:rPr>
              <a:t>Bag of Words Model</a:t>
            </a:r>
            <a:r>
              <a:rPr lang="en" sz="1500">
                <a:solidFill>
                  <a:srgbClr val="24292E"/>
                </a:solidFill>
              </a:rPr>
              <a:t> </a:t>
            </a:r>
            <a:endParaRPr sz="1500">
              <a:solidFill>
                <a:srgbClr val="24292E"/>
              </a:solidFill>
            </a:endParaRPr>
          </a:p>
          <a:p>
            <a:pPr indent="0" lvl="0" marL="0" rtl="0" algn="l">
              <a:spcBef>
                <a:spcPts val="0"/>
              </a:spcBef>
              <a:spcAft>
                <a:spcPts val="0"/>
              </a:spcAft>
              <a:buNone/>
            </a:pPr>
            <a:r>
              <a:t/>
            </a:r>
            <a:endParaRPr sz="1500">
              <a:solidFill>
                <a:srgbClr val="24292E"/>
              </a:solidFill>
              <a:highlight>
                <a:schemeClr val="lt2"/>
              </a:highlight>
            </a:endParaRPr>
          </a:p>
          <a:p>
            <a:pPr indent="0" lvl="0" marL="0" rtl="0" algn="l">
              <a:spcBef>
                <a:spcPts val="0"/>
              </a:spcBef>
              <a:spcAft>
                <a:spcPts val="0"/>
              </a:spcAft>
              <a:buNone/>
            </a:pPr>
            <a:r>
              <a:rPr lang="en" sz="1900">
                <a:solidFill>
                  <a:srgbClr val="24292E"/>
                </a:solidFill>
                <a:latin typeface="Oswald"/>
                <a:ea typeface="Oswald"/>
                <a:cs typeface="Oswald"/>
                <a:sym typeface="Oswald"/>
              </a:rPr>
              <a:t>Machine Learning: Naive Bayes Classifier</a:t>
            </a:r>
            <a:endParaRPr sz="1900">
              <a:solidFill>
                <a:srgbClr val="24292E"/>
              </a:solidFill>
              <a:latin typeface="Oswald"/>
              <a:ea typeface="Oswald"/>
              <a:cs typeface="Oswald"/>
              <a:sym typeface="Oswald"/>
            </a:endParaRPr>
          </a:p>
          <a:p>
            <a:pPr indent="0" lvl="0" marL="0" rtl="0" algn="l">
              <a:spcBef>
                <a:spcPts val="0"/>
              </a:spcBef>
              <a:spcAft>
                <a:spcPts val="0"/>
              </a:spcAft>
              <a:buNone/>
            </a:pPr>
            <a:r>
              <a:t/>
            </a:r>
            <a:endParaRPr sz="1200">
              <a:solidFill>
                <a:srgbClr val="24292E"/>
              </a:solidFill>
              <a:highlight>
                <a:srgbClr val="FFFFFF"/>
              </a:highlight>
            </a:endParaRPr>
          </a:p>
        </p:txBody>
      </p:sp>
      <p:pic>
        <p:nvPicPr>
          <p:cNvPr id="296" name="Google Shape;296;p15"/>
          <p:cNvPicPr preferRelativeResize="0"/>
          <p:nvPr/>
        </p:nvPicPr>
        <p:blipFill>
          <a:blip r:embed="rId6">
            <a:alphaModFix/>
          </a:blip>
          <a:stretch>
            <a:fillRect/>
          </a:stretch>
        </p:blipFill>
        <p:spPr>
          <a:xfrm>
            <a:off x="697610" y="4208900"/>
            <a:ext cx="2622641" cy="741550"/>
          </a:xfrm>
          <a:prstGeom prst="rect">
            <a:avLst/>
          </a:prstGeom>
          <a:noFill/>
          <a:ln>
            <a:noFill/>
          </a:ln>
        </p:spPr>
      </p:pic>
      <p:pic>
        <p:nvPicPr>
          <p:cNvPr id="297" name="Google Shape;297;p15"/>
          <p:cNvPicPr preferRelativeResize="0"/>
          <p:nvPr/>
        </p:nvPicPr>
        <p:blipFill>
          <a:blip r:embed="rId7">
            <a:alphaModFix/>
          </a:blip>
          <a:stretch>
            <a:fillRect/>
          </a:stretch>
        </p:blipFill>
        <p:spPr>
          <a:xfrm>
            <a:off x="4286900" y="2998975"/>
            <a:ext cx="1894552" cy="741550"/>
          </a:xfrm>
          <a:prstGeom prst="rect">
            <a:avLst/>
          </a:prstGeom>
          <a:noFill/>
          <a:ln>
            <a:noFill/>
          </a:ln>
        </p:spPr>
      </p:pic>
      <p:pic>
        <p:nvPicPr>
          <p:cNvPr id="298" name="Google Shape;298;p15"/>
          <p:cNvPicPr preferRelativeResize="0"/>
          <p:nvPr/>
        </p:nvPicPr>
        <p:blipFill>
          <a:blip r:embed="rId8">
            <a:alphaModFix/>
          </a:blip>
          <a:stretch>
            <a:fillRect/>
          </a:stretch>
        </p:blipFill>
        <p:spPr>
          <a:xfrm>
            <a:off x="7272300" y="1936963"/>
            <a:ext cx="1062000" cy="1062000"/>
          </a:xfrm>
          <a:prstGeom prst="rect">
            <a:avLst/>
          </a:prstGeom>
          <a:noFill/>
          <a:ln>
            <a:noFill/>
          </a:ln>
        </p:spPr>
      </p:pic>
      <p:pic>
        <p:nvPicPr>
          <p:cNvPr id="299" name="Google Shape;299;p15"/>
          <p:cNvPicPr preferRelativeResize="0"/>
          <p:nvPr/>
        </p:nvPicPr>
        <p:blipFill>
          <a:blip r:embed="rId9">
            <a:alphaModFix/>
          </a:blip>
          <a:stretch>
            <a:fillRect/>
          </a:stretch>
        </p:blipFill>
        <p:spPr>
          <a:xfrm>
            <a:off x="5904100" y="339788"/>
            <a:ext cx="2857500" cy="1152525"/>
          </a:xfrm>
          <a:prstGeom prst="rect">
            <a:avLst/>
          </a:prstGeom>
          <a:noFill/>
          <a:ln>
            <a:noFill/>
          </a:ln>
        </p:spPr>
      </p:pic>
      <p:pic>
        <p:nvPicPr>
          <p:cNvPr id="300" name="Google Shape;300;p15"/>
          <p:cNvPicPr preferRelativeResize="0"/>
          <p:nvPr/>
        </p:nvPicPr>
        <p:blipFill>
          <a:blip r:embed="rId10">
            <a:alphaModFix amt="63000"/>
          </a:blip>
          <a:stretch>
            <a:fillRect/>
          </a:stretch>
        </p:blipFill>
        <p:spPr>
          <a:xfrm>
            <a:off x="310400" y="1843140"/>
            <a:ext cx="1062000" cy="115583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0" name="Shape 610"/>
        <p:cNvGrpSpPr/>
        <p:nvPr/>
      </p:nvGrpSpPr>
      <p:grpSpPr>
        <a:xfrm>
          <a:off x="0" y="0"/>
          <a:ext cx="0" cy="0"/>
          <a:chOff x="0" y="0"/>
          <a:chExt cx="0" cy="0"/>
        </a:xfrm>
      </p:grpSpPr>
      <p:sp>
        <p:nvSpPr>
          <p:cNvPr id="611" name="Google Shape;611;p42"/>
          <p:cNvSpPr txBox="1"/>
          <p:nvPr>
            <p:ph type="title"/>
          </p:nvPr>
        </p:nvSpPr>
        <p:spPr>
          <a:xfrm>
            <a:off x="311700" y="1172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Fake Meat Brand Sentiment</a:t>
            </a:r>
            <a:endParaRPr/>
          </a:p>
        </p:txBody>
      </p:sp>
      <p:pic>
        <p:nvPicPr>
          <p:cNvPr id="612" name="Google Shape;612;p42"/>
          <p:cNvPicPr preferRelativeResize="0"/>
          <p:nvPr/>
        </p:nvPicPr>
        <p:blipFill>
          <a:blip r:embed="rId3">
            <a:alphaModFix/>
          </a:blip>
          <a:stretch>
            <a:fillRect/>
          </a:stretch>
        </p:blipFill>
        <p:spPr>
          <a:xfrm>
            <a:off x="7861350" y="76199"/>
            <a:ext cx="1211601" cy="983875"/>
          </a:xfrm>
          <a:prstGeom prst="rect">
            <a:avLst/>
          </a:prstGeom>
          <a:noFill/>
          <a:ln>
            <a:noFill/>
          </a:ln>
        </p:spPr>
      </p:pic>
      <p:pic>
        <p:nvPicPr>
          <p:cNvPr id="613" name="Google Shape;613;p42"/>
          <p:cNvPicPr preferRelativeResize="0"/>
          <p:nvPr/>
        </p:nvPicPr>
        <p:blipFill>
          <a:blip r:embed="rId4">
            <a:alphaModFix/>
          </a:blip>
          <a:stretch>
            <a:fillRect/>
          </a:stretch>
        </p:blipFill>
        <p:spPr>
          <a:xfrm>
            <a:off x="5596830" y="76188"/>
            <a:ext cx="1882891" cy="983875"/>
          </a:xfrm>
          <a:prstGeom prst="rect">
            <a:avLst/>
          </a:prstGeom>
          <a:noFill/>
          <a:ln>
            <a:noFill/>
          </a:ln>
        </p:spPr>
      </p:pic>
      <p:grpSp>
        <p:nvGrpSpPr>
          <p:cNvPr id="614" name="Google Shape;614;p42"/>
          <p:cNvGrpSpPr/>
          <p:nvPr/>
        </p:nvGrpSpPr>
        <p:grpSpPr>
          <a:xfrm>
            <a:off x="5316950" y="1283850"/>
            <a:ext cx="2935149" cy="3173851"/>
            <a:chOff x="5316950" y="1664850"/>
            <a:chExt cx="2935149" cy="3173851"/>
          </a:xfrm>
        </p:grpSpPr>
        <p:pic>
          <p:nvPicPr>
            <p:cNvPr id="615" name="Google Shape;615;p42"/>
            <p:cNvPicPr preferRelativeResize="0"/>
            <p:nvPr/>
          </p:nvPicPr>
          <p:blipFill>
            <a:blip r:embed="rId5">
              <a:alphaModFix/>
            </a:blip>
            <a:stretch>
              <a:fillRect/>
            </a:stretch>
          </p:blipFill>
          <p:spPr>
            <a:xfrm>
              <a:off x="5316950" y="1664850"/>
              <a:ext cx="2935149" cy="3173851"/>
            </a:xfrm>
            <a:prstGeom prst="rect">
              <a:avLst/>
            </a:prstGeom>
            <a:noFill/>
            <a:ln>
              <a:noFill/>
            </a:ln>
          </p:spPr>
        </p:pic>
        <p:sp>
          <p:nvSpPr>
            <p:cNvPr id="616" name="Google Shape;616;p42"/>
            <p:cNvSpPr/>
            <p:nvPr/>
          </p:nvSpPr>
          <p:spPr>
            <a:xfrm>
              <a:off x="6683275" y="2127700"/>
              <a:ext cx="202500" cy="219300"/>
            </a:xfrm>
            <a:prstGeom prst="star6">
              <a:avLst>
                <a:gd fmla="val 28868" name="adj"/>
                <a:gd fmla="val 115470" name="hf"/>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42"/>
            <p:cNvSpPr/>
            <p:nvPr/>
          </p:nvSpPr>
          <p:spPr>
            <a:xfrm>
              <a:off x="6641725" y="3890625"/>
              <a:ext cx="202500" cy="219300"/>
            </a:xfrm>
            <a:prstGeom prst="star6">
              <a:avLst>
                <a:gd fmla="val 28868" name="adj"/>
                <a:gd fmla="val 115470" name="hf"/>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42"/>
            <p:cNvSpPr/>
            <p:nvPr/>
          </p:nvSpPr>
          <p:spPr>
            <a:xfrm>
              <a:off x="5934075" y="2930000"/>
              <a:ext cx="202500" cy="219300"/>
            </a:xfrm>
            <a:prstGeom prst="star6">
              <a:avLst>
                <a:gd fmla="val 28868" name="adj"/>
                <a:gd fmla="val 115470" name="hf"/>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 name="Google Shape;619;p42"/>
          <p:cNvGrpSpPr/>
          <p:nvPr/>
        </p:nvGrpSpPr>
        <p:grpSpPr>
          <a:xfrm>
            <a:off x="247075" y="4573200"/>
            <a:ext cx="4545000" cy="400200"/>
            <a:chOff x="247075" y="4573200"/>
            <a:chExt cx="4545000" cy="400200"/>
          </a:xfrm>
        </p:grpSpPr>
        <p:sp>
          <p:nvSpPr>
            <p:cNvPr id="620" name="Google Shape;620;p42"/>
            <p:cNvSpPr txBox="1"/>
            <p:nvPr/>
          </p:nvSpPr>
          <p:spPr>
            <a:xfrm>
              <a:off x="247075" y="4573200"/>
              <a:ext cx="4545000" cy="400200"/>
            </a:xfrm>
            <a:prstGeom prst="rect">
              <a:avLst/>
            </a:prstGeom>
            <a:noFill/>
            <a:ln cap="flat" cmpd="sng" w="9525">
              <a:solidFill>
                <a:srgbClr val="2B2B2B"/>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     </a:t>
              </a:r>
              <a:r>
                <a:rPr lang="en" sz="1300">
                  <a:latin typeface="Nunito"/>
                  <a:ea typeface="Nunito"/>
                  <a:cs typeface="Nunito"/>
                  <a:sym typeface="Nunito"/>
                </a:rPr>
                <a:t>Vegan, love, good, really, great, taste, meat</a:t>
              </a:r>
              <a:endParaRPr sz="1300">
                <a:latin typeface="Nunito"/>
                <a:ea typeface="Nunito"/>
                <a:cs typeface="Nunito"/>
                <a:sym typeface="Nunito"/>
              </a:endParaRPr>
            </a:p>
          </p:txBody>
        </p:sp>
        <p:sp>
          <p:nvSpPr>
            <p:cNvPr id="621" name="Google Shape;621;p42"/>
            <p:cNvSpPr/>
            <p:nvPr/>
          </p:nvSpPr>
          <p:spPr>
            <a:xfrm>
              <a:off x="329850" y="4681350"/>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 name="Google Shape;622;p42"/>
          <p:cNvGrpSpPr/>
          <p:nvPr/>
        </p:nvGrpSpPr>
        <p:grpSpPr>
          <a:xfrm>
            <a:off x="5939925" y="4590900"/>
            <a:ext cx="1948800" cy="384900"/>
            <a:chOff x="5254125" y="4590900"/>
            <a:chExt cx="1948800" cy="384900"/>
          </a:xfrm>
        </p:grpSpPr>
        <p:sp>
          <p:nvSpPr>
            <p:cNvPr id="623" name="Google Shape;623;p42"/>
            <p:cNvSpPr txBox="1"/>
            <p:nvPr/>
          </p:nvSpPr>
          <p:spPr>
            <a:xfrm>
              <a:off x="5254125" y="4590900"/>
              <a:ext cx="1948800" cy="384900"/>
            </a:xfrm>
            <a:prstGeom prst="rect">
              <a:avLst/>
            </a:prstGeom>
            <a:noFill/>
            <a:ln cap="flat" cmpd="sng" w="9525">
              <a:solidFill>
                <a:srgbClr val="FF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Nunito"/>
                  <a:ea typeface="Nunito"/>
                  <a:cs typeface="Nunito"/>
                  <a:sym typeface="Nunito"/>
                </a:rPr>
                <a:t>      </a:t>
              </a:r>
              <a:r>
                <a:rPr lang="en" sz="1300">
                  <a:latin typeface="Nunito"/>
                  <a:ea typeface="Nunito"/>
                  <a:cs typeface="Nunito"/>
                  <a:sym typeface="Nunito"/>
                </a:rPr>
                <a:t>Bad, smell, food</a:t>
              </a:r>
              <a:endParaRPr sz="1300">
                <a:latin typeface="Nunito"/>
                <a:ea typeface="Nunito"/>
                <a:cs typeface="Nunito"/>
                <a:sym typeface="Nunito"/>
              </a:endParaRPr>
            </a:p>
          </p:txBody>
        </p:sp>
        <p:sp>
          <p:nvSpPr>
            <p:cNvPr id="624" name="Google Shape;624;p42"/>
            <p:cNvSpPr/>
            <p:nvPr/>
          </p:nvSpPr>
          <p:spPr>
            <a:xfrm>
              <a:off x="5335025" y="4689000"/>
              <a:ext cx="202500" cy="219300"/>
            </a:xfrm>
            <a:prstGeom prst="star6">
              <a:avLst>
                <a:gd fmla="val 28868" name="adj"/>
                <a:gd fmla="val 115470" name="hf"/>
              </a:avLst>
            </a:prstGeom>
            <a:solidFill>
              <a:srgbClr val="00FFFF"/>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grpSp>
      <p:grpSp>
        <p:nvGrpSpPr>
          <p:cNvPr id="625" name="Google Shape;625;p42"/>
          <p:cNvGrpSpPr/>
          <p:nvPr/>
        </p:nvGrpSpPr>
        <p:grpSpPr>
          <a:xfrm>
            <a:off x="304800" y="1513675"/>
            <a:ext cx="4358775" cy="2728750"/>
            <a:chOff x="152400" y="1742275"/>
            <a:chExt cx="4358775" cy="2728750"/>
          </a:xfrm>
        </p:grpSpPr>
        <p:pic>
          <p:nvPicPr>
            <p:cNvPr id="626" name="Google Shape;626;p42"/>
            <p:cNvPicPr preferRelativeResize="0"/>
            <p:nvPr/>
          </p:nvPicPr>
          <p:blipFill>
            <a:blip r:embed="rId6">
              <a:alphaModFix/>
            </a:blip>
            <a:stretch>
              <a:fillRect/>
            </a:stretch>
          </p:blipFill>
          <p:spPr>
            <a:xfrm>
              <a:off x="152400" y="1742275"/>
              <a:ext cx="4358775" cy="2728750"/>
            </a:xfrm>
            <a:prstGeom prst="rect">
              <a:avLst/>
            </a:prstGeom>
            <a:noFill/>
            <a:ln>
              <a:noFill/>
            </a:ln>
          </p:spPr>
        </p:pic>
        <p:sp>
          <p:nvSpPr>
            <p:cNvPr id="627" name="Google Shape;627;p42"/>
            <p:cNvSpPr/>
            <p:nvPr/>
          </p:nvSpPr>
          <p:spPr>
            <a:xfrm>
              <a:off x="1419475" y="1908400"/>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42"/>
            <p:cNvSpPr/>
            <p:nvPr/>
          </p:nvSpPr>
          <p:spPr>
            <a:xfrm>
              <a:off x="652800" y="2530550"/>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42"/>
            <p:cNvSpPr/>
            <p:nvPr/>
          </p:nvSpPr>
          <p:spPr>
            <a:xfrm>
              <a:off x="2533750" y="2749850"/>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42"/>
            <p:cNvSpPr/>
            <p:nvPr/>
          </p:nvSpPr>
          <p:spPr>
            <a:xfrm>
              <a:off x="3681125" y="2571750"/>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42"/>
            <p:cNvSpPr/>
            <p:nvPr/>
          </p:nvSpPr>
          <p:spPr>
            <a:xfrm>
              <a:off x="958225" y="3400900"/>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42"/>
            <p:cNvSpPr/>
            <p:nvPr/>
          </p:nvSpPr>
          <p:spPr>
            <a:xfrm>
              <a:off x="1861075" y="3620200"/>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6" name="Shape 636"/>
        <p:cNvGrpSpPr/>
        <p:nvPr/>
      </p:nvGrpSpPr>
      <p:grpSpPr>
        <a:xfrm>
          <a:off x="0" y="0"/>
          <a:ext cx="0" cy="0"/>
          <a:chOff x="0" y="0"/>
          <a:chExt cx="0" cy="0"/>
        </a:xfrm>
      </p:grpSpPr>
      <p:sp>
        <p:nvSpPr>
          <p:cNvPr id="637" name="Google Shape;637;p43"/>
          <p:cNvSpPr txBox="1"/>
          <p:nvPr>
            <p:ph type="title"/>
          </p:nvPr>
        </p:nvSpPr>
        <p:spPr>
          <a:xfrm>
            <a:off x="311700" y="1172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Fake Meat Brand Sentiment</a:t>
            </a:r>
            <a:endParaRPr/>
          </a:p>
        </p:txBody>
      </p:sp>
      <p:pic>
        <p:nvPicPr>
          <p:cNvPr id="638" name="Google Shape;638;p43"/>
          <p:cNvPicPr preferRelativeResize="0"/>
          <p:nvPr/>
        </p:nvPicPr>
        <p:blipFill>
          <a:blip r:embed="rId3">
            <a:alphaModFix/>
          </a:blip>
          <a:stretch>
            <a:fillRect/>
          </a:stretch>
        </p:blipFill>
        <p:spPr>
          <a:xfrm>
            <a:off x="7861350" y="76199"/>
            <a:ext cx="1211601" cy="983875"/>
          </a:xfrm>
          <a:prstGeom prst="rect">
            <a:avLst/>
          </a:prstGeom>
          <a:noFill/>
          <a:ln>
            <a:noFill/>
          </a:ln>
        </p:spPr>
      </p:pic>
      <p:pic>
        <p:nvPicPr>
          <p:cNvPr id="639" name="Google Shape;639;p43"/>
          <p:cNvPicPr preferRelativeResize="0"/>
          <p:nvPr/>
        </p:nvPicPr>
        <p:blipFill>
          <a:blip r:embed="rId4">
            <a:alphaModFix/>
          </a:blip>
          <a:stretch>
            <a:fillRect/>
          </a:stretch>
        </p:blipFill>
        <p:spPr>
          <a:xfrm>
            <a:off x="5698163" y="707436"/>
            <a:ext cx="1490050" cy="821428"/>
          </a:xfrm>
          <a:prstGeom prst="rect">
            <a:avLst/>
          </a:prstGeom>
          <a:noFill/>
          <a:ln>
            <a:noFill/>
          </a:ln>
        </p:spPr>
      </p:pic>
      <p:pic>
        <p:nvPicPr>
          <p:cNvPr id="640" name="Google Shape;640;p43"/>
          <p:cNvPicPr preferRelativeResize="0"/>
          <p:nvPr/>
        </p:nvPicPr>
        <p:blipFill>
          <a:blip r:embed="rId5">
            <a:alphaModFix/>
          </a:blip>
          <a:stretch>
            <a:fillRect/>
          </a:stretch>
        </p:blipFill>
        <p:spPr>
          <a:xfrm>
            <a:off x="4947675" y="1562288"/>
            <a:ext cx="3142274" cy="3063750"/>
          </a:xfrm>
          <a:prstGeom prst="rect">
            <a:avLst/>
          </a:prstGeom>
          <a:noFill/>
          <a:ln>
            <a:noFill/>
          </a:ln>
        </p:spPr>
      </p:pic>
      <p:sp>
        <p:nvSpPr>
          <p:cNvPr id="641" name="Google Shape;641;p43"/>
          <p:cNvSpPr/>
          <p:nvPr/>
        </p:nvSpPr>
        <p:spPr>
          <a:xfrm>
            <a:off x="5822150" y="1987388"/>
            <a:ext cx="202500" cy="219300"/>
          </a:xfrm>
          <a:prstGeom prst="star6">
            <a:avLst>
              <a:gd fmla="val 28868" name="adj"/>
              <a:gd fmla="val 115470" name="hf"/>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43"/>
          <p:cNvSpPr/>
          <p:nvPr/>
        </p:nvSpPr>
        <p:spPr>
          <a:xfrm>
            <a:off x="7451550" y="2425988"/>
            <a:ext cx="202500" cy="219300"/>
          </a:xfrm>
          <a:prstGeom prst="star6">
            <a:avLst>
              <a:gd fmla="val 28868" name="adj"/>
              <a:gd fmla="val 115470" name="hf"/>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43"/>
          <p:cNvSpPr txBox="1"/>
          <p:nvPr/>
        </p:nvSpPr>
        <p:spPr>
          <a:xfrm>
            <a:off x="4433600" y="4451400"/>
            <a:ext cx="34800" cy="8700"/>
          </a:xfrm>
          <a:prstGeom prst="rect">
            <a:avLst/>
          </a:prstGeom>
          <a:noFill/>
          <a:ln cap="flat" cmpd="sng" w="9525">
            <a:solidFill>
              <a:srgbClr val="2B2B2B"/>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Nunito"/>
              <a:ea typeface="Nunito"/>
              <a:cs typeface="Nunito"/>
              <a:sym typeface="Nunito"/>
            </a:endParaRPr>
          </a:p>
        </p:txBody>
      </p:sp>
      <p:grpSp>
        <p:nvGrpSpPr>
          <p:cNvPr id="644" name="Google Shape;644;p43"/>
          <p:cNvGrpSpPr/>
          <p:nvPr/>
        </p:nvGrpSpPr>
        <p:grpSpPr>
          <a:xfrm>
            <a:off x="4990875" y="4659450"/>
            <a:ext cx="3142200" cy="400200"/>
            <a:chOff x="5025525" y="4626975"/>
            <a:chExt cx="3142200" cy="400200"/>
          </a:xfrm>
        </p:grpSpPr>
        <p:sp>
          <p:nvSpPr>
            <p:cNvPr id="645" name="Google Shape;645;p43"/>
            <p:cNvSpPr txBox="1"/>
            <p:nvPr/>
          </p:nvSpPr>
          <p:spPr>
            <a:xfrm>
              <a:off x="5025525" y="4626975"/>
              <a:ext cx="3142200" cy="400200"/>
            </a:xfrm>
            <a:prstGeom prst="rect">
              <a:avLst/>
            </a:prstGeom>
            <a:noFill/>
            <a:ln cap="flat" cmpd="sng" w="9525">
              <a:solidFill>
                <a:srgbClr val="FF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     </a:t>
              </a:r>
              <a:r>
                <a:rPr lang="en" sz="1300">
                  <a:latin typeface="Nunito"/>
                  <a:ea typeface="Nunito"/>
                  <a:cs typeface="Nunito"/>
                  <a:sym typeface="Nunito"/>
                </a:rPr>
                <a:t>Product, bad, smell</a:t>
              </a:r>
              <a:endParaRPr sz="1300">
                <a:latin typeface="Nunito"/>
                <a:ea typeface="Nunito"/>
                <a:cs typeface="Nunito"/>
                <a:sym typeface="Nunito"/>
              </a:endParaRPr>
            </a:p>
          </p:txBody>
        </p:sp>
        <p:sp>
          <p:nvSpPr>
            <p:cNvPr id="646" name="Google Shape;646;p43"/>
            <p:cNvSpPr/>
            <p:nvPr/>
          </p:nvSpPr>
          <p:spPr>
            <a:xfrm>
              <a:off x="5106425" y="4725075"/>
              <a:ext cx="202500" cy="219300"/>
            </a:xfrm>
            <a:prstGeom prst="star6">
              <a:avLst>
                <a:gd fmla="val 28868" name="adj"/>
                <a:gd fmla="val 115470" name="hf"/>
              </a:avLst>
            </a:prstGeom>
            <a:solidFill>
              <a:srgbClr val="00FFFF"/>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647" name="Google Shape;647;p43"/>
          <p:cNvPicPr preferRelativeResize="0"/>
          <p:nvPr/>
        </p:nvPicPr>
        <p:blipFill>
          <a:blip r:embed="rId6">
            <a:alphaModFix/>
          </a:blip>
          <a:stretch>
            <a:fillRect/>
          </a:stretch>
        </p:blipFill>
        <p:spPr>
          <a:xfrm>
            <a:off x="2104598" y="823639"/>
            <a:ext cx="1490054" cy="572700"/>
          </a:xfrm>
          <a:prstGeom prst="rect">
            <a:avLst/>
          </a:prstGeom>
          <a:noFill/>
          <a:ln>
            <a:noFill/>
          </a:ln>
        </p:spPr>
      </p:pic>
      <p:pic>
        <p:nvPicPr>
          <p:cNvPr id="648" name="Google Shape;648;p43"/>
          <p:cNvPicPr preferRelativeResize="0"/>
          <p:nvPr/>
        </p:nvPicPr>
        <p:blipFill>
          <a:blip r:embed="rId7">
            <a:alphaModFix/>
          </a:blip>
          <a:stretch>
            <a:fillRect/>
          </a:stretch>
        </p:blipFill>
        <p:spPr>
          <a:xfrm>
            <a:off x="894975" y="1530050"/>
            <a:ext cx="3347299" cy="3013349"/>
          </a:xfrm>
          <a:prstGeom prst="rect">
            <a:avLst/>
          </a:prstGeom>
          <a:noFill/>
          <a:ln>
            <a:noFill/>
          </a:ln>
        </p:spPr>
      </p:pic>
      <p:grpSp>
        <p:nvGrpSpPr>
          <p:cNvPr id="649" name="Google Shape;649;p43"/>
          <p:cNvGrpSpPr/>
          <p:nvPr/>
        </p:nvGrpSpPr>
        <p:grpSpPr>
          <a:xfrm>
            <a:off x="2742975" y="4689850"/>
            <a:ext cx="715500" cy="384900"/>
            <a:chOff x="5025525" y="4667100"/>
            <a:chExt cx="715500" cy="384900"/>
          </a:xfrm>
        </p:grpSpPr>
        <p:sp>
          <p:nvSpPr>
            <p:cNvPr id="650" name="Google Shape;650;p43"/>
            <p:cNvSpPr txBox="1"/>
            <p:nvPr/>
          </p:nvSpPr>
          <p:spPr>
            <a:xfrm>
              <a:off x="5025525" y="4667100"/>
              <a:ext cx="715500" cy="384900"/>
            </a:xfrm>
            <a:prstGeom prst="rect">
              <a:avLst/>
            </a:prstGeom>
            <a:noFill/>
            <a:ln cap="flat" cmpd="sng" w="9525">
              <a:solidFill>
                <a:srgbClr val="FF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Nunito"/>
                  <a:ea typeface="Nunito"/>
                  <a:cs typeface="Nunito"/>
                  <a:sym typeface="Nunito"/>
                </a:rPr>
                <a:t>      </a:t>
              </a:r>
              <a:r>
                <a:rPr lang="en" sz="1300">
                  <a:latin typeface="Nunito"/>
                  <a:ea typeface="Nunito"/>
                  <a:cs typeface="Nunito"/>
                  <a:sym typeface="Nunito"/>
                </a:rPr>
                <a:t>bad</a:t>
              </a:r>
              <a:endParaRPr sz="1300">
                <a:latin typeface="Nunito"/>
                <a:ea typeface="Nunito"/>
                <a:cs typeface="Nunito"/>
                <a:sym typeface="Nunito"/>
              </a:endParaRPr>
            </a:p>
          </p:txBody>
        </p:sp>
        <p:sp>
          <p:nvSpPr>
            <p:cNvPr id="651" name="Google Shape;651;p43"/>
            <p:cNvSpPr/>
            <p:nvPr/>
          </p:nvSpPr>
          <p:spPr>
            <a:xfrm>
              <a:off x="5106425" y="4765200"/>
              <a:ext cx="202500" cy="219300"/>
            </a:xfrm>
            <a:prstGeom prst="star6">
              <a:avLst>
                <a:gd fmla="val 28868" name="adj"/>
                <a:gd fmla="val 115470" name="hf"/>
              </a:avLst>
            </a:prstGeom>
            <a:solidFill>
              <a:srgbClr val="00FFFF"/>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5" name="Shape 655"/>
        <p:cNvGrpSpPr/>
        <p:nvPr/>
      </p:nvGrpSpPr>
      <p:grpSpPr>
        <a:xfrm>
          <a:off x="0" y="0"/>
          <a:ext cx="0" cy="0"/>
          <a:chOff x="0" y="0"/>
          <a:chExt cx="0" cy="0"/>
        </a:xfrm>
      </p:grpSpPr>
      <p:sp>
        <p:nvSpPr>
          <p:cNvPr id="656" name="Google Shape;656;p4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Exploration</a:t>
            </a:r>
            <a:endParaRPr/>
          </a:p>
        </p:txBody>
      </p:sp>
      <p:grpSp>
        <p:nvGrpSpPr>
          <p:cNvPr id="657" name="Google Shape;657;p44"/>
          <p:cNvGrpSpPr/>
          <p:nvPr/>
        </p:nvGrpSpPr>
        <p:grpSpPr>
          <a:xfrm>
            <a:off x="4000500" y="1184900"/>
            <a:ext cx="5171870" cy="3775596"/>
            <a:chOff x="3771900" y="422900"/>
            <a:chExt cx="5171870" cy="3775596"/>
          </a:xfrm>
        </p:grpSpPr>
        <p:grpSp>
          <p:nvGrpSpPr>
            <p:cNvPr id="658" name="Google Shape;658;p44"/>
            <p:cNvGrpSpPr/>
            <p:nvPr/>
          </p:nvGrpSpPr>
          <p:grpSpPr>
            <a:xfrm>
              <a:off x="3805469" y="521970"/>
              <a:ext cx="5138302" cy="3676526"/>
              <a:chOff x="4151627" y="972288"/>
              <a:chExt cx="4625351" cy="3198927"/>
            </a:xfrm>
          </p:grpSpPr>
          <p:pic>
            <p:nvPicPr>
              <p:cNvPr id="659" name="Google Shape;659;p44"/>
              <p:cNvPicPr preferRelativeResize="0"/>
              <p:nvPr/>
            </p:nvPicPr>
            <p:blipFill>
              <a:blip r:embed="rId3">
                <a:alphaModFix/>
              </a:blip>
              <a:stretch>
                <a:fillRect/>
              </a:stretch>
            </p:blipFill>
            <p:spPr>
              <a:xfrm>
                <a:off x="4151627" y="972288"/>
                <a:ext cx="4625351" cy="3198927"/>
              </a:xfrm>
              <a:prstGeom prst="rect">
                <a:avLst/>
              </a:prstGeom>
              <a:noFill/>
              <a:ln>
                <a:noFill/>
              </a:ln>
            </p:spPr>
          </p:pic>
          <p:sp>
            <p:nvSpPr>
              <p:cNvPr id="660" name="Google Shape;660;p44"/>
              <p:cNvSpPr/>
              <p:nvPr/>
            </p:nvSpPr>
            <p:spPr>
              <a:xfrm>
                <a:off x="4151633" y="3370274"/>
                <a:ext cx="420300" cy="1761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44"/>
              <p:cNvSpPr/>
              <p:nvPr/>
            </p:nvSpPr>
            <p:spPr>
              <a:xfrm>
                <a:off x="5634050" y="3413750"/>
                <a:ext cx="896400" cy="1047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44"/>
              <p:cNvSpPr/>
              <p:nvPr/>
            </p:nvSpPr>
            <p:spPr>
              <a:xfrm>
                <a:off x="6672275" y="3413750"/>
                <a:ext cx="957000" cy="1047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3" name="Google Shape;663;p44"/>
            <p:cNvSpPr/>
            <p:nvPr/>
          </p:nvSpPr>
          <p:spPr>
            <a:xfrm>
              <a:off x="3771900" y="422900"/>
              <a:ext cx="4686300" cy="6192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4" name="Google Shape;664;p44"/>
          <p:cNvSpPr txBox="1"/>
          <p:nvPr>
            <p:ph idx="1" type="body"/>
          </p:nvPr>
        </p:nvSpPr>
        <p:spPr>
          <a:xfrm>
            <a:off x="1141750" y="1315200"/>
            <a:ext cx="4449300" cy="3447300"/>
          </a:xfrm>
          <a:prstGeom prst="rect">
            <a:avLst/>
          </a:prstGeom>
        </p:spPr>
        <p:txBody>
          <a:bodyPr anchorCtr="0" anchor="t" bIns="91425" lIns="91425" spcFirstLastPara="1" rIns="91425" wrap="square" tIns="91425">
            <a:normAutofit/>
          </a:bodyPr>
          <a:lstStyle/>
          <a:p>
            <a:pPr indent="-342900" lvl="0" marL="457200" rtl="0" algn="l">
              <a:lnSpc>
                <a:spcPct val="150000"/>
              </a:lnSpc>
              <a:spcBef>
                <a:spcPts val="1600"/>
              </a:spcBef>
              <a:spcAft>
                <a:spcPts val="0"/>
              </a:spcAft>
              <a:buClr>
                <a:srgbClr val="2B2B2B"/>
              </a:buClr>
              <a:buSzPts val="1800"/>
              <a:buFont typeface="Roboto"/>
              <a:buChar char="●"/>
            </a:pPr>
            <a:r>
              <a:rPr lang="en" sz="1800">
                <a:solidFill>
                  <a:srgbClr val="2B2B2B"/>
                </a:solidFill>
                <a:latin typeface="Roboto"/>
                <a:ea typeface="Roboto"/>
                <a:cs typeface="Roboto"/>
                <a:sym typeface="Roboto"/>
              </a:rPr>
              <a:t>Amazon product data</a:t>
            </a:r>
            <a:endParaRPr sz="1800">
              <a:solidFill>
                <a:srgbClr val="2B2B2B"/>
              </a:solidFill>
              <a:latin typeface="Roboto"/>
              <a:ea typeface="Roboto"/>
              <a:cs typeface="Roboto"/>
              <a:sym typeface="Roboto"/>
            </a:endParaRPr>
          </a:p>
          <a:p>
            <a:pPr indent="-330200" lvl="1" marL="914400" rtl="0" algn="l">
              <a:lnSpc>
                <a:spcPct val="150000"/>
              </a:lnSpc>
              <a:spcBef>
                <a:spcPts val="0"/>
              </a:spcBef>
              <a:spcAft>
                <a:spcPts val="0"/>
              </a:spcAft>
              <a:buClr>
                <a:srgbClr val="2B2B2B"/>
              </a:buClr>
              <a:buSzPts val="1600"/>
              <a:buFont typeface="Roboto"/>
              <a:buChar char="○"/>
            </a:pPr>
            <a:r>
              <a:rPr lang="en" sz="1600">
                <a:solidFill>
                  <a:srgbClr val="2B2B2B"/>
                </a:solidFill>
                <a:latin typeface="Roboto"/>
                <a:ea typeface="Roboto"/>
                <a:cs typeface="Roboto"/>
                <a:sym typeface="Roboto"/>
              </a:rPr>
              <a:t>Reviews </a:t>
            </a:r>
            <a:endParaRPr sz="1600">
              <a:solidFill>
                <a:srgbClr val="2B2B2B"/>
              </a:solidFill>
              <a:latin typeface="Roboto"/>
              <a:ea typeface="Roboto"/>
              <a:cs typeface="Roboto"/>
              <a:sym typeface="Roboto"/>
            </a:endParaRPr>
          </a:p>
          <a:p>
            <a:pPr indent="-317500" lvl="2" marL="1371600" rtl="0" algn="l">
              <a:lnSpc>
                <a:spcPct val="150000"/>
              </a:lnSpc>
              <a:spcBef>
                <a:spcPts val="0"/>
              </a:spcBef>
              <a:spcAft>
                <a:spcPts val="0"/>
              </a:spcAft>
              <a:buClr>
                <a:srgbClr val="2B2B2B"/>
              </a:buClr>
              <a:buSzPts val="1400"/>
              <a:buFont typeface="Roboto"/>
              <a:buChar char="■"/>
            </a:pPr>
            <a:r>
              <a:rPr lang="en" sz="1400">
                <a:solidFill>
                  <a:srgbClr val="2B2B2B"/>
                </a:solidFill>
                <a:latin typeface="Roboto"/>
                <a:ea typeface="Roboto"/>
                <a:cs typeface="Roboto"/>
                <a:sym typeface="Roboto"/>
              </a:rPr>
              <a:t>*****/*</a:t>
            </a:r>
            <a:endParaRPr sz="1400">
              <a:solidFill>
                <a:srgbClr val="2B2B2B"/>
              </a:solidFill>
              <a:latin typeface="Roboto"/>
              <a:ea typeface="Roboto"/>
              <a:cs typeface="Roboto"/>
              <a:sym typeface="Roboto"/>
            </a:endParaRPr>
          </a:p>
          <a:p>
            <a:pPr indent="-317500" lvl="2" marL="1371600" rtl="0" algn="l">
              <a:lnSpc>
                <a:spcPct val="150000"/>
              </a:lnSpc>
              <a:spcBef>
                <a:spcPts val="0"/>
              </a:spcBef>
              <a:spcAft>
                <a:spcPts val="0"/>
              </a:spcAft>
              <a:buClr>
                <a:srgbClr val="2B2B2B"/>
              </a:buClr>
              <a:buSzPts val="1400"/>
              <a:buFont typeface="Roboto"/>
              <a:buChar char="■"/>
            </a:pPr>
            <a:r>
              <a:rPr lang="en" sz="1400">
                <a:solidFill>
                  <a:srgbClr val="2B2B2B"/>
                </a:solidFill>
                <a:latin typeface="Roboto"/>
                <a:ea typeface="Roboto"/>
                <a:cs typeface="Roboto"/>
                <a:sym typeface="Roboto"/>
              </a:rPr>
              <a:t>text</a:t>
            </a:r>
            <a:endParaRPr sz="1400">
              <a:solidFill>
                <a:srgbClr val="2B2B2B"/>
              </a:solidFill>
              <a:latin typeface="Roboto"/>
              <a:ea typeface="Roboto"/>
              <a:cs typeface="Roboto"/>
              <a:sym typeface="Roboto"/>
            </a:endParaRPr>
          </a:p>
          <a:p>
            <a:pPr indent="-317500" lvl="2" marL="1371600" rtl="0" algn="l">
              <a:lnSpc>
                <a:spcPct val="150000"/>
              </a:lnSpc>
              <a:spcBef>
                <a:spcPts val="0"/>
              </a:spcBef>
              <a:spcAft>
                <a:spcPts val="0"/>
              </a:spcAft>
              <a:buClr>
                <a:srgbClr val="2B2B2B"/>
              </a:buClr>
              <a:buSzPts val="1400"/>
              <a:buFont typeface="Roboto"/>
              <a:buChar char="■"/>
            </a:pPr>
            <a:r>
              <a:rPr lang="en" sz="1400">
                <a:solidFill>
                  <a:srgbClr val="2B2B2B"/>
                </a:solidFill>
                <a:latin typeface="Roboto"/>
                <a:ea typeface="Roboto"/>
                <a:cs typeface="Roboto"/>
                <a:sym typeface="Roboto"/>
              </a:rPr>
              <a:t>review length</a:t>
            </a:r>
            <a:endParaRPr sz="1400">
              <a:solidFill>
                <a:srgbClr val="2B2B2B"/>
              </a:solidFill>
              <a:latin typeface="Roboto"/>
              <a:ea typeface="Roboto"/>
              <a:cs typeface="Roboto"/>
              <a:sym typeface="Roboto"/>
            </a:endParaRPr>
          </a:p>
          <a:p>
            <a:pPr indent="-330200" lvl="1" marL="914400" rtl="0" algn="l">
              <a:lnSpc>
                <a:spcPct val="150000"/>
              </a:lnSpc>
              <a:spcBef>
                <a:spcPts val="0"/>
              </a:spcBef>
              <a:spcAft>
                <a:spcPts val="0"/>
              </a:spcAft>
              <a:buClr>
                <a:srgbClr val="2B2B2B"/>
              </a:buClr>
              <a:buSzPts val="1600"/>
              <a:buFont typeface="Roboto"/>
              <a:buChar char="○"/>
            </a:pPr>
            <a:r>
              <a:rPr lang="en" sz="1600">
                <a:solidFill>
                  <a:srgbClr val="2B2B2B"/>
                </a:solidFill>
                <a:latin typeface="Roboto"/>
                <a:ea typeface="Roboto"/>
                <a:cs typeface="Roboto"/>
                <a:sym typeface="Roboto"/>
              </a:rPr>
              <a:t>Metadata</a:t>
            </a:r>
            <a:endParaRPr sz="1600">
              <a:solidFill>
                <a:srgbClr val="2B2B2B"/>
              </a:solidFill>
              <a:latin typeface="Roboto"/>
              <a:ea typeface="Roboto"/>
              <a:cs typeface="Roboto"/>
              <a:sym typeface="Roboto"/>
            </a:endParaRPr>
          </a:p>
          <a:p>
            <a:pPr indent="-317500" lvl="2" marL="1371600" rtl="0" algn="l">
              <a:lnSpc>
                <a:spcPct val="150000"/>
              </a:lnSpc>
              <a:spcBef>
                <a:spcPts val="0"/>
              </a:spcBef>
              <a:spcAft>
                <a:spcPts val="0"/>
              </a:spcAft>
              <a:buClr>
                <a:srgbClr val="2B2B2B"/>
              </a:buClr>
              <a:buSzPts val="1400"/>
              <a:buFont typeface="Roboto"/>
              <a:buChar char="■"/>
            </a:pPr>
            <a:r>
              <a:rPr lang="en" sz="1400">
                <a:solidFill>
                  <a:srgbClr val="2B2B2B"/>
                </a:solidFill>
                <a:latin typeface="Roboto"/>
                <a:ea typeface="Roboto"/>
                <a:cs typeface="Roboto"/>
                <a:sym typeface="Roboto"/>
              </a:rPr>
              <a:t>brand</a:t>
            </a:r>
            <a:endParaRPr sz="1400">
              <a:solidFill>
                <a:srgbClr val="2B2B2B"/>
              </a:solidFill>
              <a:latin typeface="Roboto"/>
              <a:ea typeface="Roboto"/>
              <a:cs typeface="Roboto"/>
              <a:sym typeface="Roboto"/>
            </a:endParaRPr>
          </a:p>
          <a:p>
            <a:pPr indent="-317500" lvl="2" marL="1371600" rtl="0" algn="l">
              <a:lnSpc>
                <a:spcPct val="150000"/>
              </a:lnSpc>
              <a:spcBef>
                <a:spcPts val="0"/>
              </a:spcBef>
              <a:spcAft>
                <a:spcPts val="0"/>
              </a:spcAft>
              <a:buClr>
                <a:srgbClr val="2B2B2B"/>
              </a:buClr>
              <a:buSzPts val="1400"/>
              <a:buFont typeface="Roboto"/>
              <a:buChar char="■"/>
            </a:pPr>
            <a:r>
              <a:rPr lang="en" sz="1400">
                <a:solidFill>
                  <a:srgbClr val="2B2B2B"/>
                </a:solidFill>
                <a:latin typeface="Roboto"/>
                <a:ea typeface="Roboto"/>
                <a:cs typeface="Roboto"/>
                <a:sym typeface="Roboto"/>
              </a:rPr>
              <a:t>product</a:t>
            </a:r>
            <a:endParaRPr sz="1400">
              <a:solidFill>
                <a:srgbClr val="2B2B2B"/>
              </a:solidFill>
              <a:latin typeface="Roboto"/>
              <a:ea typeface="Roboto"/>
              <a:cs typeface="Roboto"/>
              <a:sym typeface="Roboto"/>
            </a:endParaRPr>
          </a:p>
          <a:p>
            <a:pPr indent="-317500" lvl="2" marL="1371600" rtl="0" algn="l">
              <a:lnSpc>
                <a:spcPct val="150000"/>
              </a:lnSpc>
              <a:spcBef>
                <a:spcPts val="0"/>
              </a:spcBef>
              <a:spcAft>
                <a:spcPts val="0"/>
              </a:spcAft>
              <a:buClr>
                <a:srgbClr val="2B2B2B"/>
              </a:buClr>
              <a:buSzPts val="1400"/>
              <a:buFont typeface="Roboto"/>
              <a:buChar char="■"/>
            </a:pPr>
            <a:r>
              <a:rPr lang="en" sz="1400">
                <a:solidFill>
                  <a:srgbClr val="2B2B2B"/>
                </a:solidFill>
                <a:latin typeface="Roboto"/>
                <a:ea typeface="Roboto"/>
                <a:cs typeface="Roboto"/>
                <a:sym typeface="Roboto"/>
              </a:rPr>
              <a:t>price </a:t>
            </a:r>
            <a:endParaRPr sz="1400">
              <a:solidFill>
                <a:srgbClr val="2B2B2B"/>
              </a:solidFill>
              <a:latin typeface="Roboto"/>
              <a:ea typeface="Roboto"/>
              <a:cs typeface="Roboto"/>
              <a:sym typeface="Roboto"/>
            </a:endParaRPr>
          </a:p>
        </p:txBody>
      </p:sp>
      <p:sp>
        <p:nvSpPr>
          <p:cNvPr id="665" name="Google Shape;665;p44"/>
          <p:cNvSpPr/>
          <p:nvPr/>
        </p:nvSpPr>
        <p:spPr>
          <a:xfrm>
            <a:off x="1857375" y="3021325"/>
            <a:ext cx="1609800" cy="1485900"/>
          </a:xfrm>
          <a:prstGeom prst="mathMultiply">
            <a:avLst>
              <a:gd fmla="val 23520" name="adj1"/>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65"/>
                                        </p:tgtEl>
                                        <p:attrNameLst>
                                          <p:attrName>style.visibility</p:attrName>
                                        </p:attrNameLst>
                                      </p:cBhvr>
                                      <p:to>
                                        <p:strVal val="visible"/>
                                      </p:to>
                                    </p:set>
                                    <p:animEffect filter="fade" transition="in">
                                      <p:cBhvr>
                                        <p:cTn dur="1000"/>
                                        <p:tgtEl>
                                          <p:spTgt spid="66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9" name="Shape 669"/>
        <p:cNvGrpSpPr/>
        <p:nvPr/>
      </p:nvGrpSpPr>
      <p:grpSpPr>
        <a:xfrm>
          <a:off x="0" y="0"/>
          <a:ext cx="0" cy="0"/>
          <a:chOff x="0" y="0"/>
          <a:chExt cx="0" cy="0"/>
        </a:xfrm>
      </p:grpSpPr>
      <p:sp>
        <p:nvSpPr>
          <p:cNvPr id="670" name="Google Shape;670;p4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Exploration (cont’d)</a:t>
            </a:r>
            <a:endParaRPr/>
          </a:p>
        </p:txBody>
      </p:sp>
      <p:sp>
        <p:nvSpPr>
          <p:cNvPr id="671" name="Google Shape;671;p45"/>
          <p:cNvSpPr txBox="1"/>
          <p:nvPr>
            <p:ph idx="1" type="body"/>
          </p:nvPr>
        </p:nvSpPr>
        <p:spPr>
          <a:xfrm>
            <a:off x="1141750" y="1315200"/>
            <a:ext cx="4449300" cy="3447300"/>
          </a:xfrm>
          <a:prstGeom prst="rect">
            <a:avLst/>
          </a:prstGeom>
        </p:spPr>
        <p:txBody>
          <a:bodyPr anchorCtr="0" anchor="t" bIns="91425" lIns="91425" spcFirstLastPara="1" rIns="91425" wrap="square" tIns="91425">
            <a:normAutofit/>
          </a:bodyPr>
          <a:lstStyle/>
          <a:p>
            <a:pPr indent="-342900" lvl="0" marL="457200" rtl="0" algn="l">
              <a:lnSpc>
                <a:spcPct val="150000"/>
              </a:lnSpc>
              <a:spcBef>
                <a:spcPts val="1600"/>
              </a:spcBef>
              <a:spcAft>
                <a:spcPts val="0"/>
              </a:spcAft>
              <a:buClr>
                <a:srgbClr val="2B2B2B"/>
              </a:buClr>
              <a:buSzPts val="1800"/>
              <a:buFont typeface="Roboto"/>
              <a:buChar char="●"/>
            </a:pPr>
            <a:r>
              <a:rPr lang="en" sz="1800">
                <a:solidFill>
                  <a:srgbClr val="2B2B2B"/>
                </a:solidFill>
                <a:latin typeface="Roboto"/>
                <a:ea typeface="Roboto"/>
                <a:cs typeface="Roboto"/>
                <a:sym typeface="Roboto"/>
              </a:rPr>
              <a:t>Amazon product data (cont’d)</a:t>
            </a:r>
            <a:endParaRPr sz="1800">
              <a:solidFill>
                <a:srgbClr val="2B2B2B"/>
              </a:solidFill>
              <a:latin typeface="Roboto"/>
              <a:ea typeface="Roboto"/>
              <a:cs typeface="Roboto"/>
              <a:sym typeface="Roboto"/>
            </a:endParaRPr>
          </a:p>
          <a:p>
            <a:pPr indent="-330200" lvl="1" marL="914400" rtl="0" algn="l">
              <a:lnSpc>
                <a:spcPct val="150000"/>
              </a:lnSpc>
              <a:spcBef>
                <a:spcPts val="0"/>
              </a:spcBef>
              <a:spcAft>
                <a:spcPts val="0"/>
              </a:spcAft>
              <a:buClr>
                <a:srgbClr val="2B2B2B"/>
              </a:buClr>
              <a:buSzPts val="1600"/>
              <a:buFont typeface="Roboto"/>
              <a:buChar char="○"/>
            </a:pPr>
            <a:r>
              <a:rPr lang="en" sz="1600">
                <a:solidFill>
                  <a:srgbClr val="2B2B2B"/>
                </a:solidFill>
                <a:latin typeface="Roboto"/>
                <a:ea typeface="Roboto"/>
                <a:cs typeface="Roboto"/>
                <a:sym typeface="Roboto"/>
              </a:rPr>
              <a:t>scraping </a:t>
            </a:r>
            <a:endParaRPr sz="1600">
              <a:solidFill>
                <a:srgbClr val="2B2B2B"/>
              </a:solidFill>
              <a:latin typeface="Roboto"/>
              <a:ea typeface="Roboto"/>
              <a:cs typeface="Roboto"/>
              <a:sym typeface="Roboto"/>
            </a:endParaRPr>
          </a:p>
          <a:p>
            <a:pPr indent="-317500" lvl="2" marL="1371600" rtl="0" algn="l">
              <a:lnSpc>
                <a:spcPct val="150000"/>
              </a:lnSpc>
              <a:spcBef>
                <a:spcPts val="0"/>
              </a:spcBef>
              <a:spcAft>
                <a:spcPts val="0"/>
              </a:spcAft>
              <a:buClr>
                <a:srgbClr val="2B2B2B"/>
              </a:buClr>
              <a:buSzPts val="1400"/>
              <a:buFont typeface="Roboto"/>
              <a:buChar char="■"/>
            </a:pPr>
            <a:r>
              <a:rPr lang="en" sz="1400">
                <a:solidFill>
                  <a:srgbClr val="2B2B2B"/>
                </a:solidFill>
                <a:latin typeface="Roboto"/>
                <a:ea typeface="Roboto"/>
                <a:cs typeface="Roboto"/>
                <a:sym typeface="Roboto"/>
              </a:rPr>
              <a:t>*****/*</a:t>
            </a:r>
            <a:endParaRPr sz="1400">
              <a:solidFill>
                <a:srgbClr val="2B2B2B"/>
              </a:solidFill>
              <a:latin typeface="Roboto"/>
              <a:ea typeface="Roboto"/>
              <a:cs typeface="Roboto"/>
              <a:sym typeface="Roboto"/>
            </a:endParaRPr>
          </a:p>
          <a:p>
            <a:pPr indent="-317500" lvl="2" marL="1371600" rtl="0" algn="l">
              <a:lnSpc>
                <a:spcPct val="150000"/>
              </a:lnSpc>
              <a:spcBef>
                <a:spcPts val="0"/>
              </a:spcBef>
              <a:spcAft>
                <a:spcPts val="0"/>
              </a:spcAft>
              <a:buClr>
                <a:srgbClr val="2B2B2B"/>
              </a:buClr>
              <a:buSzPts val="1400"/>
              <a:buFont typeface="Roboto"/>
              <a:buChar char="■"/>
            </a:pPr>
            <a:r>
              <a:rPr lang="en" sz="1400">
                <a:solidFill>
                  <a:srgbClr val="2B2B2B"/>
                </a:solidFill>
                <a:latin typeface="Roboto"/>
                <a:ea typeface="Roboto"/>
                <a:cs typeface="Roboto"/>
                <a:sym typeface="Roboto"/>
              </a:rPr>
              <a:t>text</a:t>
            </a:r>
            <a:endParaRPr sz="1400">
              <a:solidFill>
                <a:srgbClr val="2B2B2B"/>
              </a:solidFill>
              <a:latin typeface="Roboto"/>
              <a:ea typeface="Roboto"/>
              <a:cs typeface="Roboto"/>
              <a:sym typeface="Roboto"/>
            </a:endParaRPr>
          </a:p>
          <a:p>
            <a:pPr indent="-317500" lvl="2" marL="1371600" rtl="0" algn="l">
              <a:lnSpc>
                <a:spcPct val="150000"/>
              </a:lnSpc>
              <a:spcBef>
                <a:spcPts val="0"/>
              </a:spcBef>
              <a:spcAft>
                <a:spcPts val="0"/>
              </a:spcAft>
              <a:buClr>
                <a:srgbClr val="2B2B2B"/>
              </a:buClr>
              <a:buSzPts val="1400"/>
              <a:buFont typeface="Roboto"/>
              <a:buChar char="■"/>
            </a:pPr>
            <a:r>
              <a:rPr lang="en" sz="1400">
                <a:solidFill>
                  <a:srgbClr val="2B2B2B"/>
                </a:solidFill>
                <a:latin typeface="Roboto"/>
                <a:ea typeface="Roboto"/>
                <a:cs typeface="Roboto"/>
                <a:sym typeface="Roboto"/>
              </a:rPr>
              <a:t>brand</a:t>
            </a:r>
            <a:endParaRPr sz="1400">
              <a:solidFill>
                <a:srgbClr val="2B2B2B"/>
              </a:solidFill>
              <a:latin typeface="Roboto"/>
              <a:ea typeface="Roboto"/>
              <a:cs typeface="Roboto"/>
              <a:sym typeface="Roboto"/>
            </a:endParaRPr>
          </a:p>
          <a:p>
            <a:pPr indent="-317500" lvl="2" marL="1371600" rtl="0" algn="l">
              <a:lnSpc>
                <a:spcPct val="150000"/>
              </a:lnSpc>
              <a:spcBef>
                <a:spcPts val="0"/>
              </a:spcBef>
              <a:spcAft>
                <a:spcPts val="0"/>
              </a:spcAft>
              <a:buClr>
                <a:srgbClr val="2B2B2B"/>
              </a:buClr>
              <a:buSzPts val="1400"/>
              <a:buFont typeface="Roboto"/>
              <a:buChar char="■"/>
            </a:pPr>
            <a:r>
              <a:rPr lang="en" sz="1400">
                <a:solidFill>
                  <a:srgbClr val="2B2B2B"/>
                </a:solidFill>
                <a:latin typeface="Roboto"/>
                <a:ea typeface="Roboto"/>
                <a:cs typeface="Roboto"/>
                <a:sym typeface="Roboto"/>
              </a:rPr>
              <a:t>product</a:t>
            </a:r>
            <a:endParaRPr sz="1400">
              <a:solidFill>
                <a:srgbClr val="2B2B2B"/>
              </a:solidFill>
              <a:latin typeface="Roboto"/>
              <a:ea typeface="Roboto"/>
              <a:cs typeface="Roboto"/>
              <a:sym typeface="Roboto"/>
            </a:endParaRPr>
          </a:p>
          <a:p>
            <a:pPr indent="-317500" lvl="2" marL="1371600" rtl="0" algn="l">
              <a:lnSpc>
                <a:spcPct val="150000"/>
              </a:lnSpc>
              <a:spcBef>
                <a:spcPts val="0"/>
              </a:spcBef>
              <a:spcAft>
                <a:spcPts val="0"/>
              </a:spcAft>
              <a:buClr>
                <a:srgbClr val="2B2B2B"/>
              </a:buClr>
              <a:buSzPts val="1400"/>
              <a:buFont typeface="Roboto"/>
              <a:buChar char="■"/>
            </a:pPr>
            <a:r>
              <a:rPr lang="en" sz="1400">
                <a:solidFill>
                  <a:srgbClr val="2B2B2B"/>
                </a:solidFill>
                <a:latin typeface="Roboto"/>
                <a:ea typeface="Roboto"/>
                <a:cs typeface="Roboto"/>
                <a:sym typeface="Roboto"/>
              </a:rPr>
              <a:t>price </a:t>
            </a:r>
            <a:endParaRPr sz="1400">
              <a:solidFill>
                <a:srgbClr val="2B2B2B"/>
              </a:solidFill>
              <a:latin typeface="Roboto"/>
              <a:ea typeface="Roboto"/>
              <a:cs typeface="Roboto"/>
              <a:sym typeface="Roboto"/>
            </a:endParaRPr>
          </a:p>
        </p:txBody>
      </p:sp>
      <p:pic>
        <p:nvPicPr>
          <p:cNvPr id="672" name="Google Shape;672;p45"/>
          <p:cNvPicPr preferRelativeResize="0"/>
          <p:nvPr/>
        </p:nvPicPr>
        <p:blipFill>
          <a:blip r:embed="rId3">
            <a:alphaModFix/>
          </a:blip>
          <a:stretch>
            <a:fillRect/>
          </a:stretch>
        </p:blipFill>
        <p:spPr>
          <a:xfrm>
            <a:off x="5219599" y="2000250"/>
            <a:ext cx="2762249" cy="2762249"/>
          </a:xfrm>
          <a:prstGeom prst="rect">
            <a:avLst/>
          </a:prstGeom>
          <a:noFill/>
          <a:ln>
            <a:noFill/>
          </a:ln>
        </p:spPr>
      </p:pic>
      <p:sp>
        <p:nvSpPr>
          <p:cNvPr id="673" name="Google Shape;673;p45"/>
          <p:cNvSpPr/>
          <p:nvPr/>
        </p:nvSpPr>
        <p:spPr>
          <a:xfrm>
            <a:off x="5272025" y="2081175"/>
            <a:ext cx="2657400" cy="2600400"/>
          </a:xfrm>
          <a:prstGeom prst="mathMultiply">
            <a:avLst>
              <a:gd fmla="val 23520" name="adj1"/>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73"/>
                                        </p:tgtEl>
                                        <p:attrNameLst>
                                          <p:attrName>style.visibility</p:attrName>
                                        </p:attrNameLst>
                                      </p:cBhvr>
                                      <p:to>
                                        <p:strVal val="visible"/>
                                      </p:to>
                                    </p:set>
                                    <p:animEffect filter="fade" transition="in">
                                      <p:cBhvr>
                                        <p:cTn dur="1000"/>
                                        <p:tgtEl>
                                          <p:spTgt spid="67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2"/>
            </a:gs>
            <a:gs pos="37000">
              <a:schemeClr val="lt1"/>
            </a:gs>
            <a:gs pos="100000">
              <a:schemeClr val="accent3"/>
            </a:gs>
          </a:gsLst>
          <a:lin ang="5400700" scaled="0"/>
        </a:gradFill>
      </p:bgPr>
    </p:bg>
    <p:spTree>
      <p:nvGrpSpPr>
        <p:cNvPr id="304" name="Shape 304"/>
        <p:cNvGrpSpPr/>
        <p:nvPr/>
      </p:nvGrpSpPr>
      <p:grpSpPr>
        <a:xfrm>
          <a:off x="0" y="0"/>
          <a:ext cx="0" cy="0"/>
          <a:chOff x="0" y="0"/>
          <a:chExt cx="0" cy="0"/>
        </a:xfrm>
      </p:grpSpPr>
      <p:sp>
        <p:nvSpPr>
          <p:cNvPr id="305" name="Google Shape;305;p16"/>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sz="4800">
                <a:solidFill>
                  <a:schemeClr val="dk2"/>
                </a:solidFill>
              </a:rPr>
              <a:t>Data </a:t>
            </a:r>
            <a:endParaRPr sz="4800">
              <a:solidFill>
                <a:schemeClr val="dk2"/>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17"/>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Data Source</a:t>
            </a:r>
            <a:endParaRPr/>
          </a:p>
        </p:txBody>
      </p:sp>
      <p:sp>
        <p:nvSpPr>
          <p:cNvPr id="311" name="Google Shape;311;p17"/>
          <p:cNvSpPr txBox="1"/>
          <p:nvPr>
            <p:ph idx="1" type="body"/>
          </p:nvPr>
        </p:nvSpPr>
        <p:spPr>
          <a:xfrm>
            <a:off x="1303800" y="1990050"/>
            <a:ext cx="2964300" cy="2541600"/>
          </a:xfrm>
          <a:prstGeom prst="rect">
            <a:avLst/>
          </a:prstGeom>
        </p:spPr>
        <p:txBody>
          <a:bodyPr anchorCtr="0" anchor="t" bIns="91425" lIns="91425" spcFirstLastPara="1" rIns="91425" wrap="square" tIns="91425">
            <a:normAutofit/>
          </a:bodyPr>
          <a:lstStyle/>
          <a:p>
            <a:pPr indent="-342900" lvl="0" marL="457200" rtl="0" algn="l">
              <a:lnSpc>
                <a:spcPct val="150000"/>
              </a:lnSpc>
              <a:spcBef>
                <a:spcPts val="1600"/>
              </a:spcBef>
              <a:spcAft>
                <a:spcPts val="0"/>
              </a:spcAft>
              <a:buClr>
                <a:srgbClr val="2B2B2B"/>
              </a:buClr>
              <a:buSzPts val="1800"/>
              <a:buFont typeface="Roboto"/>
              <a:buChar char="●"/>
            </a:pPr>
            <a:r>
              <a:rPr lang="en" sz="1800">
                <a:solidFill>
                  <a:srgbClr val="2B2B2B"/>
                </a:solidFill>
                <a:latin typeface="Roboto"/>
                <a:ea typeface="Roboto"/>
                <a:cs typeface="Roboto"/>
                <a:sym typeface="Roboto"/>
              </a:rPr>
              <a:t>Amazon product data</a:t>
            </a:r>
            <a:endParaRPr sz="1800">
              <a:solidFill>
                <a:srgbClr val="2B2B2B"/>
              </a:solidFill>
              <a:latin typeface="Roboto"/>
              <a:ea typeface="Roboto"/>
              <a:cs typeface="Roboto"/>
              <a:sym typeface="Roboto"/>
            </a:endParaRPr>
          </a:p>
          <a:p>
            <a:pPr indent="-342900" lvl="1" marL="914400" rtl="0" algn="l">
              <a:lnSpc>
                <a:spcPct val="150000"/>
              </a:lnSpc>
              <a:spcBef>
                <a:spcPts val="0"/>
              </a:spcBef>
              <a:spcAft>
                <a:spcPts val="0"/>
              </a:spcAft>
              <a:buClr>
                <a:srgbClr val="2B2B2B"/>
              </a:buClr>
              <a:buSzPts val="1800"/>
              <a:buFont typeface="Roboto"/>
              <a:buChar char="○"/>
            </a:pPr>
            <a:r>
              <a:rPr lang="en" sz="1800">
                <a:solidFill>
                  <a:srgbClr val="2B2B2B"/>
                </a:solidFill>
                <a:latin typeface="Roboto"/>
                <a:ea typeface="Roboto"/>
                <a:cs typeface="Roboto"/>
                <a:sym typeface="Roboto"/>
              </a:rPr>
              <a:t>Metadata</a:t>
            </a:r>
            <a:endParaRPr sz="1800">
              <a:solidFill>
                <a:srgbClr val="2B2B2B"/>
              </a:solidFill>
              <a:latin typeface="Roboto"/>
              <a:ea typeface="Roboto"/>
              <a:cs typeface="Roboto"/>
              <a:sym typeface="Roboto"/>
            </a:endParaRPr>
          </a:p>
          <a:p>
            <a:pPr indent="-342900" lvl="0" marL="457200" rtl="0" algn="l">
              <a:lnSpc>
                <a:spcPct val="150000"/>
              </a:lnSpc>
              <a:spcBef>
                <a:spcPts val="0"/>
              </a:spcBef>
              <a:spcAft>
                <a:spcPts val="0"/>
              </a:spcAft>
              <a:buClr>
                <a:srgbClr val="2B2B2B"/>
              </a:buClr>
              <a:buSzPts val="1800"/>
              <a:buFont typeface="Roboto"/>
              <a:buChar char="●"/>
            </a:pPr>
            <a:r>
              <a:rPr lang="en" sz="1800">
                <a:solidFill>
                  <a:srgbClr val="2B2B2B"/>
                </a:solidFill>
                <a:latin typeface="Roboto"/>
                <a:ea typeface="Roboto"/>
                <a:cs typeface="Roboto"/>
                <a:sym typeface="Roboto"/>
              </a:rPr>
              <a:t>Amazon scraped data</a:t>
            </a:r>
            <a:endParaRPr sz="1800">
              <a:solidFill>
                <a:srgbClr val="2B2B2B"/>
              </a:solidFill>
              <a:latin typeface="Roboto"/>
              <a:ea typeface="Roboto"/>
              <a:cs typeface="Roboto"/>
              <a:sym typeface="Roboto"/>
            </a:endParaRPr>
          </a:p>
          <a:p>
            <a:pPr indent="-342900" lvl="0" marL="457200" rtl="0" algn="l">
              <a:lnSpc>
                <a:spcPct val="150000"/>
              </a:lnSpc>
              <a:spcBef>
                <a:spcPts val="0"/>
              </a:spcBef>
              <a:spcAft>
                <a:spcPts val="0"/>
              </a:spcAft>
              <a:buClr>
                <a:srgbClr val="2B2B2B"/>
              </a:buClr>
              <a:buSzPts val="1800"/>
              <a:buFont typeface="Roboto"/>
              <a:buChar char="●"/>
            </a:pPr>
            <a:r>
              <a:rPr lang="en" sz="1800">
                <a:solidFill>
                  <a:srgbClr val="2B2B2B"/>
                </a:solidFill>
                <a:latin typeface="Roboto"/>
                <a:ea typeface="Roboto"/>
                <a:cs typeface="Roboto"/>
                <a:sym typeface="Roboto"/>
              </a:rPr>
              <a:t>Reddit scraped data </a:t>
            </a:r>
            <a:endParaRPr sz="1800">
              <a:solidFill>
                <a:srgbClr val="2B2B2B"/>
              </a:solidFill>
              <a:latin typeface="Roboto"/>
              <a:ea typeface="Roboto"/>
              <a:cs typeface="Roboto"/>
              <a:sym typeface="Roboto"/>
            </a:endParaRPr>
          </a:p>
        </p:txBody>
      </p:sp>
      <p:pic>
        <p:nvPicPr>
          <p:cNvPr id="312" name="Google Shape;312;p17"/>
          <p:cNvPicPr preferRelativeResize="0"/>
          <p:nvPr/>
        </p:nvPicPr>
        <p:blipFill>
          <a:blip r:embed="rId3">
            <a:alphaModFix/>
          </a:blip>
          <a:stretch>
            <a:fillRect/>
          </a:stretch>
        </p:blipFill>
        <p:spPr>
          <a:xfrm>
            <a:off x="4193775" y="1449700"/>
            <a:ext cx="4625800" cy="3081950"/>
          </a:xfrm>
          <a:prstGeom prst="rect">
            <a:avLst/>
          </a:prstGeom>
          <a:noFill/>
          <a:ln>
            <a:noFill/>
          </a:ln>
        </p:spPr>
      </p:pic>
      <p:sp>
        <p:nvSpPr>
          <p:cNvPr id="313" name="Google Shape;313;p17"/>
          <p:cNvSpPr/>
          <p:nvPr/>
        </p:nvSpPr>
        <p:spPr>
          <a:xfrm>
            <a:off x="2404650" y="2345050"/>
            <a:ext cx="762600" cy="692700"/>
          </a:xfrm>
          <a:prstGeom prst="mathMultiply">
            <a:avLst>
              <a:gd fmla="val 23520" name="adj1"/>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3"/>
                                        </p:tgtEl>
                                        <p:attrNameLst>
                                          <p:attrName>style.visibility</p:attrName>
                                        </p:attrNameLst>
                                      </p:cBhvr>
                                      <p:to>
                                        <p:strVal val="visible"/>
                                      </p:to>
                                    </p:set>
                                    <p:animEffect filter="fade" transition="in">
                                      <p:cBhvr>
                                        <p:cTn dur="1000"/>
                                        <p:tgtEl>
                                          <p:spTgt spid="31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p18"/>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Alternatives to Meat</a:t>
            </a:r>
            <a:endParaRPr/>
          </a:p>
        </p:txBody>
      </p:sp>
      <p:pic>
        <p:nvPicPr>
          <p:cNvPr id="319" name="Google Shape;319;p18"/>
          <p:cNvPicPr preferRelativeResize="0"/>
          <p:nvPr/>
        </p:nvPicPr>
        <p:blipFill>
          <a:blip r:embed="rId3">
            <a:alphaModFix/>
          </a:blip>
          <a:stretch>
            <a:fillRect/>
          </a:stretch>
        </p:blipFill>
        <p:spPr>
          <a:xfrm>
            <a:off x="2439502" y="1597874"/>
            <a:ext cx="4264986" cy="28381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19"/>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Data content</a:t>
            </a:r>
            <a:endParaRPr/>
          </a:p>
        </p:txBody>
      </p:sp>
      <p:graphicFrame>
        <p:nvGraphicFramePr>
          <p:cNvPr id="325" name="Google Shape;325;p19"/>
          <p:cNvGraphicFramePr/>
          <p:nvPr/>
        </p:nvGraphicFramePr>
        <p:xfrm>
          <a:off x="354550" y="1554750"/>
          <a:ext cx="3000000" cy="3000000"/>
        </p:xfrm>
        <a:graphic>
          <a:graphicData uri="http://schemas.openxmlformats.org/drawingml/2006/table">
            <a:tbl>
              <a:tblPr>
                <a:noFill/>
                <a:tableStyleId>{FCEAE0A7-C36B-451C-A128-AD2BB229CD8F}</a:tableStyleId>
              </a:tblPr>
              <a:tblGrid>
                <a:gridCol w="949250"/>
                <a:gridCol w="899400"/>
                <a:gridCol w="724300"/>
                <a:gridCol w="838200"/>
                <a:gridCol w="1028500"/>
                <a:gridCol w="640225"/>
                <a:gridCol w="737200"/>
                <a:gridCol w="855275"/>
                <a:gridCol w="645200"/>
                <a:gridCol w="564825"/>
                <a:gridCol w="538175"/>
              </a:tblGrid>
              <a:tr h="613275">
                <a:tc>
                  <a:txBody>
                    <a:bodyPr/>
                    <a:lstStyle/>
                    <a:p>
                      <a:pPr indent="0" lvl="0" marL="0" rtl="0" algn="l">
                        <a:spcBef>
                          <a:spcPts val="0"/>
                        </a:spcBef>
                        <a:spcAft>
                          <a:spcPts val="0"/>
                        </a:spcAft>
                        <a:buNone/>
                      </a:pPr>
                      <a:r>
                        <a:rPr b="1" lang="en"/>
                        <a:t>S</a:t>
                      </a:r>
                      <a:r>
                        <a:rPr b="1" lang="en"/>
                        <a:t>ource</a:t>
                      </a:r>
                      <a:endParaRPr b="1"/>
                    </a:p>
                  </a:txBody>
                  <a:tcPr marT="91425" marB="91425" marR="91425" marL="91425"/>
                </a:tc>
                <a:tc>
                  <a:txBody>
                    <a:bodyPr/>
                    <a:lstStyle/>
                    <a:p>
                      <a:pPr indent="0" lvl="0" marL="0" rtl="0" algn="l">
                        <a:spcBef>
                          <a:spcPts val="0"/>
                        </a:spcBef>
                        <a:spcAft>
                          <a:spcPts val="0"/>
                        </a:spcAft>
                        <a:buNone/>
                      </a:pPr>
                      <a:r>
                        <a:rPr b="1" lang="en"/>
                        <a:t>Amount</a:t>
                      </a:r>
                      <a:endParaRPr b="1"/>
                    </a:p>
                  </a:txBody>
                  <a:tcPr marT="91425" marB="91425" marR="91425" marL="91425"/>
                </a:tc>
                <a:tc>
                  <a:txBody>
                    <a:bodyPr/>
                    <a:lstStyle/>
                    <a:p>
                      <a:pPr indent="0" lvl="0" marL="0" rtl="0" algn="l">
                        <a:spcBef>
                          <a:spcPts val="0"/>
                        </a:spcBef>
                        <a:spcAft>
                          <a:spcPts val="0"/>
                        </a:spcAft>
                        <a:buNone/>
                      </a:pPr>
                      <a:r>
                        <a:rPr b="1" lang="en"/>
                        <a:t>Star rating</a:t>
                      </a:r>
                      <a:endParaRPr b="1"/>
                    </a:p>
                  </a:txBody>
                  <a:tcPr marT="91425" marB="91425" marR="91425" marL="91425"/>
                </a:tc>
                <a:tc>
                  <a:txBody>
                    <a:bodyPr/>
                    <a:lstStyle/>
                    <a:p>
                      <a:pPr indent="0" lvl="0" marL="0" rtl="0" algn="l">
                        <a:spcBef>
                          <a:spcPts val="0"/>
                        </a:spcBef>
                        <a:spcAft>
                          <a:spcPts val="0"/>
                        </a:spcAft>
                        <a:buNone/>
                      </a:pPr>
                      <a:r>
                        <a:rPr b="1" lang="en"/>
                        <a:t>Review Text</a:t>
                      </a:r>
                      <a:endParaRPr b="1"/>
                    </a:p>
                  </a:txBody>
                  <a:tcPr marT="91425" marB="91425" marR="91425" marL="91425"/>
                </a:tc>
                <a:tc>
                  <a:txBody>
                    <a:bodyPr/>
                    <a:lstStyle/>
                    <a:p>
                      <a:pPr indent="0" lvl="0" marL="0" rtl="0" algn="l">
                        <a:spcBef>
                          <a:spcPts val="0"/>
                        </a:spcBef>
                        <a:spcAft>
                          <a:spcPts val="0"/>
                        </a:spcAft>
                        <a:buNone/>
                      </a:pPr>
                      <a:r>
                        <a:rPr b="1" lang="en"/>
                        <a:t>Reviewer</a:t>
                      </a:r>
                      <a:endParaRPr b="1"/>
                    </a:p>
                  </a:txBody>
                  <a:tcPr marT="91425" marB="91425" marR="91425" marL="91425"/>
                </a:tc>
                <a:tc>
                  <a:txBody>
                    <a:bodyPr/>
                    <a:lstStyle/>
                    <a:p>
                      <a:pPr indent="0" lvl="0" marL="0" rtl="0" algn="l">
                        <a:spcBef>
                          <a:spcPts val="0"/>
                        </a:spcBef>
                        <a:spcAft>
                          <a:spcPts val="0"/>
                        </a:spcAft>
                        <a:buNone/>
                      </a:pPr>
                      <a:r>
                        <a:rPr b="1" lang="en"/>
                        <a:t>Date</a:t>
                      </a:r>
                      <a:endParaRPr b="1"/>
                    </a:p>
                  </a:txBody>
                  <a:tcPr marT="91425" marB="91425" marR="91425" marL="91425">
                    <a:lnR cap="flat" cmpd="sng" w="9525">
                      <a:solidFill>
                        <a:srgbClr val="9E9E9E"/>
                      </a:solidFill>
                      <a:prstDash val="solid"/>
                      <a:round/>
                      <a:headEnd len="sm" w="sm" type="none"/>
                      <a:tailEnd len="sm" w="sm" type="none"/>
                    </a:lnR>
                  </a:tcPr>
                </a:tc>
                <a:tc>
                  <a:txBody>
                    <a:bodyPr/>
                    <a:lstStyle/>
                    <a:p>
                      <a:pPr indent="0" lvl="0" marL="0" rtl="0" algn="l">
                        <a:spcBef>
                          <a:spcPts val="0"/>
                        </a:spcBef>
                        <a:spcAft>
                          <a:spcPts val="0"/>
                        </a:spcAft>
                        <a:buNone/>
                      </a:pPr>
                      <a:r>
                        <a:rPr b="1" lang="en"/>
                        <a:t>Brand</a:t>
                      </a:r>
                      <a:endParaRPr b="1"/>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b="1" lang="en"/>
                        <a:t>Product</a:t>
                      </a:r>
                      <a:endParaRPr b="1"/>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b="1" lang="en"/>
                        <a:t>Price</a:t>
                      </a:r>
                      <a:endParaRPr b="1"/>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b="1" lang="en"/>
                        <a:t>asin</a:t>
                      </a:r>
                      <a:endParaRPr b="1"/>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b="1" lang="en"/>
                        <a:t>len</a:t>
                      </a:r>
                      <a:endParaRPr b="1"/>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609575">
                <a:tc>
                  <a:txBody>
                    <a:bodyPr/>
                    <a:lstStyle/>
                    <a:p>
                      <a:pPr indent="0" lvl="0" marL="0" rtl="0" algn="l">
                        <a:spcBef>
                          <a:spcPts val="0"/>
                        </a:spcBef>
                        <a:spcAft>
                          <a:spcPts val="0"/>
                        </a:spcAft>
                        <a:buNone/>
                      </a:pPr>
                      <a:r>
                        <a:rPr lang="en"/>
                        <a:t>UCSD Amazon </a:t>
                      </a:r>
                      <a:endParaRPr/>
                    </a:p>
                  </a:txBody>
                  <a:tcPr marT="91425" marB="91425" marR="91425" marL="91425"/>
                </a:tc>
                <a:tc>
                  <a:txBody>
                    <a:bodyPr/>
                    <a:lstStyle/>
                    <a:p>
                      <a:pPr indent="0" lvl="0" marL="0" rtl="0" algn="l">
                        <a:spcBef>
                          <a:spcPts val="0"/>
                        </a:spcBef>
                        <a:spcAft>
                          <a:spcPts val="0"/>
                        </a:spcAft>
                        <a:buNone/>
                      </a:pPr>
                      <a:r>
                        <a:rPr lang="en"/>
                        <a:t>&gt; 1 million</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lnT cap="flat" cmpd="sng" w="9525">
                      <a:solidFill>
                        <a:srgbClr val="9E9E9E"/>
                      </a:solidFill>
                      <a:prstDash val="solid"/>
                      <a:round/>
                      <a:headEnd len="sm" w="sm" type="none"/>
                      <a:tailEnd len="sm" w="sm" type="none"/>
                    </a:lnT>
                  </a:tcPr>
                </a:tc>
                <a:tc>
                  <a:txBody>
                    <a:bodyPr/>
                    <a:lstStyle/>
                    <a:p>
                      <a:pPr indent="0" lvl="0" marL="0" rtl="0" algn="l">
                        <a:spcBef>
                          <a:spcPts val="0"/>
                        </a:spcBef>
                        <a:spcAft>
                          <a:spcPts val="0"/>
                        </a:spcAft>
                        <a:buNone/>
                      </a:pPr>
                      <a:r>
                        <a:t/>
                      </a:r>
                      <a:endParaRPr/>
                    </a:p>
                  </a:txBody>
                  <a:tcPr marT="91425" marB="91425" marR="91425" marL="91425">
                    <a:lnT cap="flat" cmpd="sng" w="9525">
                      <a:solidFill>
                        <a:srgbClr val="9E9E9E"/>
                      </a:solidFill>
                      <a:prstDash val="solid"/>
                      <a:round/>
                      <a:headEnd len="sm" w="sm" type="none"/>
                      <a:tailEnd len="sm" w="sm" type="none"/>
                    </a:lnT>
                  </a:tcPr>
                </a:tc>
                <a:tc>
                  <a:txBody>
                    <a:bodyPr/>
                    <a:lstStyle/>
                    <a:p>
                      <a:pPr indent="0" lvl="0" marL="0" rtl="0" algn="l">
                        <a:spcBef>
                          <a:spcPts val="0"/>
                        </a:spcBef>
                        <a:spcAft>
                          <a:spcPts val="0"/>
                        </a:spcAft>
                        <a:buNone/>
                      </a:pPr>
                      <a:r>
                        <a:t/>
                      </a:r>
                      <a:endParaRPr/>
                    </a:p>
                  </a:txBody>
                  <a:tcPr marT="91425" marB="91425" marR="91425" marL="91425">
                    <a:lnT cap="flat" cmpd="sng" w="9525">
                      <a:solidFill>
                        <a:srgbClr val="9E9E9E"/>
                      </a:solidFill>
                      <a:prstDash val="solid"/>
                      <a:round/>
                      <a:headEnd len="sm" w="sm" type="none"/>
                      <a:tailEnd len="sm" w="sm" type="none"/>
                    </a:lnT>
                  </a:tcPr>
                </a:tc>
                <a:tc>
                  <a:txBody>
                    <a:bodyPr/>
                    <a:lstStyle/>
                    <a:p>
                      <a:pPr indent="0" lvl="0" marL="0" rtl="0" algn="l">
                        <a:spcBef>
                          <a:spcPts val="0"/>
                        </a:spcBef>
                        <a:spcAft>
                          <a:spcPts val="0"/>
                        </a:spcAft>
                        <a:buNone/>
                      </a:pPr>
                      <a:r>
                        <a:t/>
                      </a:r>
                      <a:endParaRPr/>
                    </a:p>
                  </a:txBody>
                  <a:tcPr marT="91425" marB="91425" marR="91425" marL="91425">
                    <a:lnT cap="flat" cmpd="sng" w="9525">
                      <a:solidFill>
                        <a:srgbClr val="9E9E9E"/>
                      </a:solidFill>
                      <a:prstDash val="solid"/>
                      <a:round/>
                      <a:headEnd len="sm" w="sm" type="none"/>
                      <a:tailEnd len="sm" w="sm" type="none"/>
                    </a:lnT>
                  </a:tcPr>
                </a:tc>
                <a:tc>
                  <a:txBody>
                    <a:bodyPr/>
                    <a:lstStyle/>
                    <a:p>
                      <a:pPr indent="0" lvl="0" marL="0" rtl="0" algn="l">
                        <a:spcBef>
                          <a:spcPts val="0"/>
                        </a:spcBef>
                        <a:spcAft>
                          <a:spcPts val="0"/>
                        </a:spcAft>
                        <a:buNone/>
                      </a:pPr>
                      <a:r>
                        <a:t/>
                      </a:r>
                      <a:endParaRPr/>
                    </a:p>
                  </a:txBody>
                  <a:tcPr marT="91425" marB="91425" marR="91425" marL="91425">
                    <a:lnT cap="flat" cmpd="sng" w="9525">
                      <a:solidFill>
                        <a:srgbClr val="9E9E9E"/>
                      </a:solidFill>
                      <a:prstDash val="solid"/>
                      <a:round/>
                      <a:headEnd len="sm" w="sm" type="none"/>
                      <a:tailEnd len="sm" w="sm" type="none"/>
                    </a:lnT>
                  </a:tcPr>
                </a:tc>
              </a:tr>
              <a:tr h="609575">
                <a:tc>
                  <a:txBody>
                    <a:bodyPr/>
                    <a:lstStyle/>
                    <a:p>
                      <a:pPr indent="0" lvl="0" marL="0" rtl="0" algn="l">
                        <a:spcBef>
                          <a:spcPts val="0"/>
                        </a:spcBef>
                        <a:spcAft>
                          <a:spcPts val="0"/>
                        </a:spcAft>
                        <a:buNone/>
                      </a:pPr>
                      <a:r>
                        <a:rPr lang="en"/>
                        <a:t>UCSD metadata</a:t>
                      </a:r>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t>116</a:t>
                      </a:r>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609575">
                <a:tc>
                  <a:txBody>
                    <a:bodyPr/>
                    <a:lstStyle/>
                    <a:p>
                      <a:pPr indent="0" lvl="0" marL="0" rtl="0" algn="l">
                        <a:spcBef>
                          <a:spcPts val="0"/>
                        </a:spcBef>
                        <a:spcAft>
                          <a:spcPts val="0"/>
                        </a:spcAft>
                        <a:buNone/>
                      </a:pPr>
                      <a:r>
                        <a:rPr lang="en"/>
                        <a:t>Scraped Amazon</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t>1073</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tcPr>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667325">
                <a:tc>
                  <a:txBody>
                    <a:bodyPr/>
                    <a:lstStyle/>
                    <a:p>
                      <a:pPr indent="0" lvl="0" marL="0" rtl="0" algn="l">
                        <a:spcBef>
                          <a:spcPts val="0"/>
                        </a:spcBef>
                        <a:spcAft>
                          <a:spcPts val="0"/>
                        </a:spcAft>
                        <a:buNone/>
                      </a:pPr>
                      <a:r>
                        <a:rPr lang="en"/>
                        <a:t>Scraped Reddit</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t>19</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tcPr>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bl>
          </a:graphicData>
        </a:graphic>
      </p:graphicFrame>
      <p:sp>
        <p:nvSpPr>
          <p:cNvPr id="326" name="Google Shape;326;p19"/>
          <p:cNvSpPr/>
          <p:nvPr/>
        </p:nvSpPr>
        <p:spPr>
          <a:xfrm>
            <a:off x="2355600" y="2899125"/>
            <a:ext cx="324000" cy="335700"/>
          </a:xfrm>
          <a:prstGeom prst="star5">
            <a:avLst>
              <a:gd fmla="val 18810" name="adj"/>
              <a:gd fmla="val 105146" name="hf"/>
              <a:gd fmla="val 110557"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9"/>
          <p:cNvSpPr/>
          <p:nvPr/>
        </p:nvSpPr>
        <p:spPr>
          <a:xfrm>
            <a:off x="2355600" y="3508725"/>
            <a:ext cx="324000" cy="335700"/>
          </a:xfrm>
          <a:prstGeom prst="star5">
            <a:avLst>
              <a:gd fmla="val 18810" name="adj"/>
              <a:gd fmla="val 105146" name="hf"/>
              <a:gd fmla="val 110557"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9"/>
          <p:cNvSpPr/>
          <p:nvPr/>
        </p:nvSpPr>
        <p:spPr>
          <a:xfrm>
            <a:off x="2355600" y="2289525"/>
            <a:ext cx="324000" cy="335700"/>
          </a:xfrm>
          <a:prstGeom prst="star5">
            <a:avLst>
              <a:gd fmla="val 18810" name="adj"/>
              <a:gd fmla="val 105146" name="hf"/>
              <a:gd fmla="val 110557"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29" name="Google Shape;329;p19"/>
          <p:cNvPicPr preferRelativeResize="0"/>
          <p:nvPr/>
        </p:nvPicPr>
        <p:blipFill>
          <a:blip r:embed="rId3">
            <a:alphaModFix/>
          </a:blip>
          <a:stretch>
            <a:fillRect/>
          </a:stretch>
        </p:blipFill>
        <p:spPr>
          <a:xfrm>
            <a:off x="3079899" y="2213325"/>
            <a:ext cx="490700" cy="489879"/>
          </a:xfrm>
          <a:prstGeom prst="rect">
            <a:avLst/>
          </a:prstGeom>
          <a:noFill/>
          <a:ln>
            <a:noFill/>
          </a:ln>
        </p:spPr>
      </p:pic>
      <p:pic>
        <p:nvPicPr>
          <p:cNvPr id="330" name="Google Shape;330;p19"/>
          <p:cNvPicPr preferRelativeResize="0"/>
          <p:nvPr/>
        </p:nvPicPr>
        <p:blipFill>
          <a:blip r:embed="rId3">
            <a:alphaModFix/>
          </a:blip>
          <a:stretch>
            <a:fillRect/>
          </a:stretch>
        </p:blipFill>
        <p:spPr>
          <a:xfrm>
            <a:off x="5594499" y="3487581"/>
            <a:ext cx="490700" cy="489879"/>
          </a:xfrm>
          <a:prstGeom prst="rect">
            <a:avLst/>
          </a:prstGeom>
          <a:noFill/>
          <a:ln>
            <a:noFill/>
          </a:ln>
        </p:spPr>
      </p:pic>
      <p:pic>
        <p:nvPicPr>
          <p:cNvPr id="331" name="Google Shape;331;p19"/>
          <p:cNvPicPr preferRelativeResize="0"/>
          <p:nvPr/>
        </p:nvPicPr>
        <p:blipFill>
          <a:blip r:embed="rId3">
            <a:alphaModFix/>
          </a:blip>
          <a:stretch>
            <a:fillRect/>
          </a:stretch>
        </p:blipFill>
        <p:spPr>
          <a:xfrm>
            <a:off x="3079899" y="3466436"/>
            <a:ext cx="490700" cy="489879"/>
          </a:xfrm>
          <a:prstGeom prst="rect">
            <a:avLst/>
          </a:prstGeom>
          <a:noFill/>
          <a:ln>
            <a:noFill/>
          </a:ln>
        </p:spPr>
      </p:pic>
      <p:pic>
        <p:nvPicPr>
          <p:cNvPr id="332" name="Google Shape;332;p19"/>
          <p:cNvPicPr preferRelativeResize="0"/>
          <p:nvPr/>
        </p:nvPicPr>
        <p:blipFill>
          <a:blip r:embed="rId3">
            <a:alphaModFix/>
          </a:blip>
          <a:stretch>
            <a:fillRect/>
          </a:stretch>
        </p:blipFill>
        <p:spPr>
          <a:xfrm>
            <a:off x="3079899" y="4051871"/>
            <a:ext cx="490700" cy="489879"/>
          </a:xfrm>
          <a:prstGeom prst="rect">
            <a:avLst/>
          </a:prstGeom>
          <a:noFill/>
          <a:ln>
            <a:noFill/>
          </a:ln>
        </p:spPr>
      </p:pic>
      <p:pic>
        <p:nvPicPr>
          <p:cNvPr id="333" name="Google Shape;333;p19"/>
          <p:cNvPicPr preferRelativeResize="0"/>
          <p:nvPr/>
        </p:nvPicPr>
        <p:blipFill>
          <a:blip r:embed="rId3">
            <a:alphaModFix/>
          </a:blip>
          <a:stretch>
            <a:fillRect/>
          </a:stretch>
        </p:blipFill>
        <p:spPr>
          <a:xfrm>
            <a:off x="4070499" y="3487581"/>
            <a:ext cx="490700" cy="489879"/>
          </a:xfrm>
          <a:prstGeom prst="rect">
            <a:avLst/>
          </a:prstGeom>
          <a:noFill/>
          <a:ln>
            <a:noFill/>
          </a:ln>
        </p:spPr>
      </p:pic>
      <p:pic>
        <p:nvPicPr>
          <p:cNvPr id="334" name="Google Shape;334;p19"/>
          <p:cNvPicPr preferRelativeResize="0"/>
          <p:nvPr/>
        </p:nvPicPr>
        <p:blipFill>
          <a:blip r:embed="rId3">
            <a:alphaModFix/>
          </a:blip>
          <a:stretch>
            <a:fillRect/>
          </a:stretch>
        </p:blipFill>
        <p:spPr>
          <a:xfrm>
            <a:off x="4908699" y="3487581"/>
            <a:ext cx="490700" cy="489879"/>
          </a:xfrm>
          <a:prstGeom prst="rect">
            <a:avLst/>
          </a:prstGeom>
          <a:noFill/>
          <a:ln>
            <a:noFill/>
          </a:ln>
        </p:spPr>
      </p:pic>
      <p:pic>
        <p:nvPicPr>
          <p:cNvPr id="335" name="Google Shape;335;p19"/>
          <p:cNvPicPr preferRelativeResize="0"/>
          <p:nvPr/>
        </p:nvPicPr>
        <p:blipFill>
          <a:blip r:embed="rId3">
            <a:alphaModFix/>
          </a:blip>
          <a:stretch>
            <a:fillRect/>
          </a:stretch>
        </p:blipFill>
        <p:spPr>
          <a:xfrm>
            <a:off x="5594499" y="2801781"/>
            <a:ext cx="490700" cy="489879"/>
          </a:xfrm>
          <a:prstGeom prst="rect">
            <a:avLst/>
          </a:prstGeom>
          <a:noFill/>
          <a:ln>
            <a:noFill/>
          </a:ln>
        </p:spPr>
      </p:pic>
      <p:pic>
        <p:nvPicPr>
          <p:cNvPr id="336" name="Google Shape;336;p19"/>
          <p:cNvPicPr preferRelativeResize="0"/>
          <p:nvPr/>
        </p:nvPicPr>
        <p:blipFill>
          <a:blip r:embed="rId3">
            <a:alphaModFix/>
          </a:blip>
          <a:stretch>
            <a:fillRect/>
          </a:stretch>
        </p:blipFill>
        <p:spPr>
          <a:xfrm>
            <a:off x="6280299" y="2877981"/>
            <a:ext cx="490700" cy="489879"/>
          </a:xfrm>
          <a:prstGeom prst="rect">
            <a:avLst/>
          </a:prstGeom>
          <a:noFill/>
          <a:ln>
            <a:noFill/>
          </a:ln>
        </p:spPr>
      </p:pic>
      <p:pic>
        <p:nvPicPr>
          <p:cNvPr id="337" name="Google Shape;337;p19"/>
          <p:cNvPicPr preferRelativeResize="0"/>
          <p:nvPr/>
        </p:nvPicPr>
        <p:blipFill>
          <a:blip r:embed="rId3">
            <a:alphaModFix/>
          </a:blip>
          <a:stretch>
            <a:fillRect/>
          </a:stretch>
        </p:blipFill>
        <p:spPr>
          <a:xfrm>
            <a:off x="7118499" y="2801781"/>
            <a:ext cx="490700" cy="489879"/>
          </a:xfrm>
          <a:prstGeom prst="rect">
            <a:avLst/>
          </a:prstGeom>
          <a:noFill/>
          <a:ln>
            <a:noFill/>
          </a:ln>
        </p:spPr>
      </p:pic>
      <p:pic>
        <p:nvPicPr>
          <p:cNvPr id="338" name="Google Shape;338;p19"/>
          <p:cNvPicPr preferRelativeResize="0"/>
          <p:nvPr/>
        </p:nvPicPr>
        <p:blipFill>
          <a:blip r:embed="rId3">
            <a:alphaModFix/>
          </a:blip>
          <a:stretch>
            <a:fillRect/>
          </a:stretch>
        </p:blipFill>
        <p:spPr>
          <a:xfrm>
            <a:off x="7728099" y="2801781"/>
            <a:ext cx="490700" cy="489879"/>
          </a:xfrm>
          <a:prstGeom prst="rect">
            <a:avLst/>
          </a:prstGeom>
          <a:noFill/>
          <a:ln>
            <a:noFill/>
          </a:ln>
        </p:spPr>
      </p:pic>
      <p:pic>
        <p:nvPicPr>
          <p:cNvPr id="339" name="Google Shape;339;p19"/>
          <p:cNvPicPr preferRelativeResize="0"/>
          <p:nvPr/>
        </p:nvPicPr>
        <p:blipFill>
          <a:blip r:embed="rId3">
            <a:alphaModFix/>
          </a:blip>
          <a:stretch>
            <a:fillRect/>
          </a:stretch>
        </p:blipFill>
        <p:spPr>
          <a:xfrm>
            <a:off x="7728099" y="2192181"/>
            <a:ext cx="490700" cy="489879"/>
          </a:xfrm>
          <a:prstGeom prst="rect">
            <a:avLst/>
          </a:prstGeom>
          <a:noFill/>
          <a:ln>
            <a:noFill/>
          </a:ln>
        </p:spPr>
      </p:pic>
      <p:pic>
        <p:nvPicPr>
          <p:cNvPr id="340" name="Google Shape;340;p19"/>
          <p:cNvPicPr preferRelativeResize="0"/>
          <p:nvPr/>
        </p:nvPicPr>
        <p:blipFill>
          <a:blip r:embed="rId3">
            <a:alphaModFix/>
          </a:blip>
          <a:stretch>
            <a:fillRect/>
          </a:stretch>
        </p:blipFill>
        <p:spPr>
          <a:xfrm>
            <a:off x="3918099" y="2213325"/>
            <a:ext cx="490700" cy="489879"/>
          </a:xfrm>
          <a:prstGeom prst="rect">
            <a:avLst/>
          </a:prstGeom>
          <a:noFill/>
          <a:ln>
            <a:noFill/>
          </a:ln>
        </p:spPr>
      </p:pic>
      <p:pic>
        <p:nvPicPr>
          <p:cNvPr id="341" name="Google Shape;341;p19"/>
          <p:cNvPicPr preferRelativeResize="0"/>
          <p:nvPr/>
        </p:nvPicPr>
        <p:blipFill>
          <a:blip r:embed="rId3">
            <a:alphaModFix/>
          </a:blip>
          <a:stretch>
            <a:fillRect/>
          </a:stretch>
        </p:blipFill>
        <p:spPr>
          <a:xfrm>
            <a:off x="4832499" y="2213325"/>
            <a:ext cx="490700" cy="489879"/>
          </a:xfrm>
          <a:prstGeom prst="rect">
            <a:avLst/>
          </a:prstGeom>
          <a:noFill/>
          <a:ln>
            <a:noFill/>
          </a:ln>
        </p:spPr>
      </p:pic>
      <p:pic>
        <p:nvPicPr>
          <p:cNvPr id="342" name="Google Shape;342;p19"/>
          <p:cNvPicPr preferRelativeResize="0"/>
          <p:nvPr/>
        </p:nvPicPr>
        <p:blipFill>
          <a:blip r:embed="rId3">
            <a:alphaModFix/>
          </a:blip>
          <a:stretch>
            <a:fillRect/>
          </a:stretch>
        </p:blipFill>
        <p:spPr>
          <a:xfrm>
            <a:off x="7118499" y="3487581"/>
            <a:ext cx="490700" cy="489879"/>
          </a:xfrm>
          <a:prstGeom prst="rect">
            <a:avLst/>
          </a:prstGeom>
          <a:noFill/>
          <a:ln>
            <a:noFill/>
          </a:ln>
        </p:spPr>
      </p:pic>
      <p:pic>
        <p:nvPicPr>
          <p:cNvPr id="343" name="Google Shape;343;p19"/>
          <p:cNvPicPr preferRelativeResize="0"/>
          <p:nvPr/>
        </p:nvPicPr>
        <p:blipFill>
          <a:blip r:embed="rId3">
            <a:alphaModFix/>
          </a:blip>
          <a:stretch>
            <a:fillRect/>
          </a:stretch>
        </p:blipFill>
        <p:spPr>
          <a:xfrm>
            <a:off x="6356499" y="3487581"/>
            <a:ext cx="490700" cy="489879"/>
          </a:xfrm>
          <a:prstGeom prst="rect">
            <a:avLst/>
          </a:prstGeom>
          <a:noFill/>
          <a:ln>
            <a:noFill/>
          </a:ln>
        </p:spPr>
      </p:pic>
      <p:pic>
        <p:nvPicPr>
          <p:cNvPr id="344" name="Google Shape;344;p19"/>
          <p:cNvPicPr preferRelativeResize="0"/>
          <p:nvPr/>
        </p:nvPicPr>
        <p:blipFill>
          <a:blip r:embed="rId3">
            <a:alphaModFix/>
          </a:blip>
          <a:stretch>
            <a:fillRect/>
          </a:stretch>
        </p:blipFill>
        <p:spPr>
          <a:xfrm>
            <a:off x="8261499" y="2192181"/>
            <a:ext cx="490700" cy="489879"/>
          </a:xfrm>
          <a:prstGeom prst="rect">
            <a:avLst/>
          </a:prstGeom>
          <a:noFill/>
          <a:ln>
            <a:noFill/>
          </a:ln>
        </p:spPr>
      </p:pic>
      <p:pic>
        <p:nvPicPr>
          <p:cNvPr id="345" name="Google Shape;345;p19"/>
          <p:cNvPicPr preferRelativeResize="0"/>
          <p:nvPr/>
        </p:nvPicPr>
        <p:blipFill>
          <a:blip r:embed="rId3">
            <a:alphaModFix/>
          </a:blip>
          <a:stretch>
            <a:fillRect/>
          </a:stretch>
        </p:blipFill>
        <p:spPr>
          <a:xfrm>
            <a:off x="8261499" y="3487581"/>
            <a:ext cx="490700" cy="489879"/>
          </a:xfrm>
          <a:prstGeom prst="rect">
            <a:avLst/>
          </a:prstGeom>
          <a:noFill/>
          <a:ln>
            <a:noFill/>
          </a:ln>
        </p:spPr>
      </p:pic>
      <p:sp>
        <p:nvSpPr>
          <p:cNvPr id="346" name="Google Shape;346;p19"/>
          <p:cNvSpPr/>
          <p:nvPr/>
        </p:nvSpPr>
        <p:spPr>
          <a:xfrm>
            <a:off x="7636125" y="2156325"/>
            <a:ext cx="600900" cy="1211400"/>
          </a:xfrm>
          <a:prstGeom prst="ellipse">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9"/>
          <p:cNvSpPr/>
          <p:nvPr/>
        </p:nvSpPr>
        <p:spPr>
          <a:xfrm>
            <a:off x="2927850" y="3956550"/>
            <a:ext cx="837900" cy="707400"/>
          </a:xfrm>
          <a:prstGeom prst="ellipse">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6"/>
                                        </p:tgtEl>
                                        <p:attrNameLst>
                                          <p:attrName>style.visibility</p:attrName>
                                        </p:attrNameLst>
                                      </p:cBhvr>
                                      <p:to>
                                        <p:strVal val="visible"/>
                                      </p:to>
                                    </p:set>
                                    <p:animEffect filter="fade" transition="in">
                                      <p:cBhvr>
                                        <p:cTn dur="1000"/>
                                        <p:tgtEl>
                                          <p:spTgt spid="34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7"/>
                                        </p:tgtEl>
                                        <p:attrNameLst>
                                          <p:attrName>style.visibility</p:attrName>
                                        </p:attrNameLst>
                                      </p:cBhvr>
                                      <p:to>
                                        <p:strVal val="visible"/>
                                      </p:to>
                                    </p:set>
                                    <p:animEffect filter="fade" transition="in">
                                      <p:cBhvr>
                                        <p:cTn dur="1000"/>
                                        <p:tgtEl>
                                          <p:spTgt spid="34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p20"/>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Data Cleaning</a:t>
            </a:r>
            <a:endParaRPr/>
          </a:p>
        </p:txBody>
      </p:sp>
      <p:sp>
        <p:nvSpPr>
          <p:cNvPr id="353" name="Google Shape;353;p20"/>
          <p:cNvSpPr txBox="1"/>
          <p:nvPr>
            <p:ph idx="1" type="body"/>
          </p:nvPr>
        </p:nvSpPr>
        <p:spPr>
          <a:xfrm>
            <a:off x="1303800" y="1990050"/>
            <a:ext cx="3011100" cy="2541600"/>
          </a:xfrm>
          <a:prstGeom prst="rect">
            <a:avLst/>
          </a:prstGeom>
        </p:spPr>
        <p:txBody>
          <a:bodyPr anchorCtr="0" anchor="t" bIns="91425" lIns="91425" spcFirstLastPara="1" rIns="91425" wrap="square" tIns="91425">
            <a:normAutofit/>
          </a:bodyPr>
          <a:lstStyle/>
          <a:p>
            <a:pPr indent="-349250" lvl="0" marL="457200" rtl="0" algn="l">
              <a:spcBef>
                <a:spcPts val="0"/>
              </a:spcBef>
              <a:spcAft>
                <a:spcPts val="0"/>
              </a:spcAft>
              <a:buSzPts val="1900"/>
              <a:buChar char="●"/>
            </a:pPr>
            <a:r>
              <a:rPr lang="en" sz="1900"/>
              <a:t>Dropped columns</a:t>
            </a:r>
            <a:endParaRPr sz="1900"/>
          </a:p>
          <a:p>
            <a:pPr indent="-349250" lvl="0" marL="457200" rtl="0" algn="l">
              <a:spcBef>
                <a:spcPts val="0"/>
              </a:spcBef>
              <a:spcAft>
                <a:spcPts val="0"/>
              </a:spcAft>
              <a:buSzPts val="1900"/>
              <a:buChar char="●"/>
            </a:pPr>
            <a:r>
              <a:rPr lang="en" sz="1900"/>
              <a:t>Added length column</a:t>
            </a:r>
            <a:endParaRPr sz="1900"/>
          </a:p>
          <a:p>
            <a:pPr indent="-349250" lvl="0" marL="457200" rtl="0" algn="l">
              <a:spcBef>
                <a:spcPts val="0"/>
              </a:spcBef>
              <a:spcAft>
                <a:spcPts val="0"/>
              </a:spcAft>
              <a:buSzPts val="1900"/>
              <a:buChar char="●"/>
            </a:pPr>
            <a:r>
              <a:rPr lang="en" sz="1900"/>
              <a:t>Dropped </a:t>
            </a:r>
            <a:r>
              <a:rPr lang="en" sz="1900"/>
              <a:t>duplicates</a:t>
            </a:r>
            <a:endParaRPr sz="1900"/>
          </a:p>
          <a:p>
            <a:pPr indent="-349250" lvl="0" marL="457200" rtl="0" algn="l">
              <a:spcBef>
                <a:spcPts val="0"/>
              </a:spcBef>
              <a:spcAft>
                <a:spcPts val="0"/>
              </a:spcAft>
              <a:buSzPts val="1900"/>
              <a:buChar char="●"/>
            </a:pPr>
            <a:r>
              <a:rPr lang="en" sz="1900"/>
              <a:t>1 and 5 stars </a:t>
            </a:r>
            <a:endParaRPr sz="1900"/>
          </a:p>
          <a:p>
            <a:pPr indent="-349250" lvl="0" marL="457200" rtl="0" algn="l">
              <a:spcBef>
                <a:spcPts val="0"/>
              </a:spcBef>
              <a:spcAft>
                <a:spcPts val="0"/>
              </a:spcAft>
              <a:buSzPts val="1900"/>
              <a:buChar char="●"/>
            </a:pPr>
            <a:r>
              <a:rPr lang="en" sz="1900"/>
              <a:t>Trimmed the 5 stars</a:t>
            </a:r>
            <a:endParaRPr sz="1900"/>
          </a:p>
        </p:txBody>
      </p:sp>
      <p:pic>
        <p:nvPicPr>
          <p:cNvPr id="354" name="Google Shape;354;p20"/>
          <p:cNvPicPr preferRelativeResize="0"/>
          <p:nvPr/>
        </p:nvPicPr>
        <p:blipFill>
          <a:blip r:embed="rId3">
            <a:alphaModFix/>
          </a:blip>
          <a:stretch>
            <a:fillRect/>
          </a:stretch>
        </p:blipFill>
        <p:spPr>
          <a:xfrm>
            <a:off x="5233325" y="1290825"/>
            <a:ext cx="3240826" cy="324082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 name="Shape 358"/>
        <p:cNvGrpSpPr/>
        <p:nvPr/>
      </p:nvGrpSpPr>
      <p:grpSpPr>
        <a:xfrm>
          <a:off x="0" y="0"/>
          <a:ext cx="0" cy="0"/>
          <a:chOff x="0" y="0"/>
          <a:chExt cx="0" cy="0"/>
        </a:xfrm>
      </p:grpSpPr>
      <p:sp>
        <p:nvSpPr>
          <p:cNvPr id="359" name="Google Shape;359;p21"/>
          <p:cNvSpPr txBox="1"/>
          <p:nvPr>
            <p:ph idx="1" type="body"/>
          </p:nvPr>
        </p:nvSpPr>
        <p:spPr>
          <a:xfrm>
            <a:off x="570375" y="877025"/>
            <a:ext cx="3258600" cy="2574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2200"/>
              <a:t>Database</a:t>
            </a:r>
            <a:endParaRPr b="1" sz="2200"/>
          </a:p>
          <a:p>
            <a:pPr indent="0" lvl="0" marL="0" rtl="0" algn="l">
              <a:spcBef>
                <a:spcPts val="0"/>
              </a:spcBef>
              <a:spcAft>
                <a:spcPts val="0"/>
              </a:spcAft>
              <a:buNone/>
            </a:pPr>
            <a:r>
              <a:t/>
            </a:r>
            <a:endParaRPr sz="1600">
              <a:solidFill>
                <a:srgbClr val="24292E"/>
              </a:solidFill>
              <a:highlight>
                <a:srgbClr val="FFFFFF"/>
              </a:highlight>
              <a:latin typeface="Arial"/>
              <a:ea typeface="Arial"/>
              <a:cs typeface="Arial"/>
              <a:sym typeface="Arial"/>
            </a:endParaRPr>
          </a:p>
          <a:p>
            <a:pPr indent="0" lvl="0" marL="457200" rtl="0" algn="l">
              <a:spcBef>
                <a:spcPts val="0"/>
              </a:spcBef>
              <a:spcAft>
                <a:spcPts val="0"/>
              </a:spcAft>
              <a:buNone/>
            </a:pPr>
            <a:r>
              <a:t/>
            </a:r>
            <a:endParaRPr b="1" sz="1600"/>
          </a:p>
        </p:txBody>
      </p:sp>
      <p:pic>
        <p:nvPicPr>
          <p:cNvPr id="360" name="Google Shape;360;p21"/>
          <p:cNvPicPr preferRelativeResize="0"/>
          <p:nvPr/>
        </p:nvPicPr>
        <p:blipFill>
          <a:blip r:embed="rId3">
            <a:alphaModFix/>
          </a:blip>
          <a:stretch>
            <a:fillRect/>
          </a:stretch>
        </p:blipFill>
        <p:spPr>
          <a:xfrm>
            <a:off x="2318153" y="877023"/>
            <a:ext cx="6343025" cy="380024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